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1"/>
  </p:sldMasterIdLst>
  <p:notesMasterIdLst>
    <p:notesMasterId r:id="rId4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89" r:id="rId9"/>
    <p:sldId id="290" r:id="rId10"/>
    <p:sldId id="291" r:id="rId11"/>
    <p:sldId id="292" r:id="rId12"/>
    <p:sldId id="309" r:id="rId13"/>
    <p:sldId id="310" r:id="rId14"/>
    <p:sldId id="293" r:id="rId15"/>
    <p:sldId id="294" r:id="rId16"/>
    <p:sldId id="295" r:id="rId17"/>
    <p:sldId id="296" r:id="rId18"/>
    <p:sldId id="297" r:id="rId19"/>
    <p:sldId id="298" r:id="rId20"/>
    <p:sldId id="299" r:id="rId21"/>
    <p:sldId id="315" r:id="rId22"/>
    <p:sldId id="273" r:id="rId23"/>
    <p:sldId id="274" r:id="rId24"/>
    <p:sldId id="304" r:id="rId25"/>
    <p:sldId id="287" r:id="rId26"/>
    <p:sldId id="286" r:id="rId27"/>
    <p:sldId id="305" r:id="rId28"/>
    <p:sldId id="316" r:id="rId29"/>
    <p:sldId id="307" r:id="rId30"/>
    <p:sldId id="314" r:id="rId31"/>
    <p:sldId id="306" r:id="rId32"/>
    <p:sldId id="275" r:id="rId33"/>
    <p:sldId id="313" r:id="rId34"/>
    <p:sldId id="276" r:id="rId35"/>
    <p:sldId id="311" r:id="rId36"/>
    <p:sldId id="277" r:id="rId37"/>
    <p:sldId id="279" r:id="rId38"/>
    <p:sldId id="278" r:id="rId39"/>
    <p:sldId id="312" r:id="rId40"/>
    <p:sldId id="303" r:id="rId41"/>
    <p:sldId id="302" r:id="rId42"/>
    <p:sldId id="308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6712" autoAdjust="0"/>
  </p:normalViewPr>
  <p:slideViewPr>
    <p:cSldViewPr>
      <p:cViewPr varScale="1">
        <p:scale>
          <a:sx n="57" d="100"/>
          <a:sy n="57" d="100"/>
        </p:scale>
        <p:origin x="1008" y="31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79AA86-E706-471C-B2E2-3FAFDC0E6054}" type="datetimeFigureOut">
              <a:rPr lang="en-US" smtClean="0"/>
              <a:t>12/30/2016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028004-6F1D-40E7-B189-C0A3F5AD16A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328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028004-6F1D-40E7-B189-C0A3F5AD16A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3724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That‘s</a:t>
            </a:r>
            <a:r>
              <a:rPr lang="de-DE" dirty="0"/>
              <a:t> all </a:t>
            </a:r>
            <a:r>
              <a:rPr lang="de-DE" dirty="0" err="1"/>
              <a:t>nice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safe</a:t>
            </a:r>
            <a:r>
              <a:rPr lang="de-DE" dirty="0"/>
              <a:t>, </a:t>
            </a:r>
            <a:r>
              <a:rPr lang="de-DE" dirty="0" err="1"/>
              <a:t>since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government</a:t>
            </a:r>
            <a:r>
              <a:rPr lang="de-DE" baseline="0" dirty="0"/>
              <a:t> in </a:t>
            </a:r>
            <a:r>
              <a:rPr lang="de-DE" baseline="0" dirty="0" err="1"/>
              <a:t>America</a:t>
            </a:r>
            <a:r>
              <a:rPr lang="de-DE" baseline="0" dirty="0"/>
              <a:t> </a:t>
            </a:r>
            <a:r>
              <a:rPr lang="de-DE" baseline="0" dirty="0" err="1"/>
              <a:t>has</a:t>
            </a:r>
            <a:r>
              <a:rPr lang="de-DE" baseline="0" dirty="0"/>
              <a:t> </a:t>
            </a:r>
            <a:r>
              <a:rPr lang="de-DE" baseline="0" dirty="0" err="1"/>
              <a:t>of</a:t>
            </a:r>
            <a:r>
              <a:rPr lang="de-DE" baseline="0" dirty="0"/>
              <a:t> </a:t>
            </a:r>
            <a:r>
              <a:rPr lang="de-DE" baseline="0" dirty="0" err="1"/>
              <a:t>course</a:t>
            </a:r>
            <a:r>
              <a:rPr lang="de-DE" baseline="0" dirty="0"/>
              <a:t> </a:t>
            </a:r>
            <a:r>
              <a:rPr lang="de-DE" baseline="0" dirty="0" err="1"/>
              <a:t>repeatedly</a:t>
            </a:r>
            <a:r>
              <a:rPr lang="de-DE" baseline="0" dirty="0"/>
              <a:t> </a:t>
            </a:r>
            <a:r>
              <a:rPr lang="de-DE" baseline="0" dirty="0" err="1"/>
              <a:t>shown</a:t>
            </a:r>
            <a:r>
              <a:rPr lang="de-DE" baseline="0" dirty="0"/>
              <a:t> </a:t>
            </a:r>
            <a:r>
              <a:rPr lang="de-DE" baseline="0" dirty="0" err="1"/>
              <a:t>to</a:t>
            </a:r>
            <a:r>
              <a:rPr lang="de-DE" baseline="0" dirty="0"/>
              <a:t> </a:t>
            </a:r>
            <a:r>
              <a:rPr lang="de-DE" baseline="0" dirty="0" err="1"/>
              <a:t>respect</a:t>
            </a:r>
            <a:r>
              <a:rPr lang="de-DE" baseline="0" dirty="0"/>
              <a:t> </a:t>
            </a:r>
            <a:r>
              <a:rPr lang="de-DE" baseline="0" dirty="0" err="1"/>
              <a:t>privacy</a:t>
            </a:r>
            <a:r>
              <a:rPr lang="de-DE" baseline="0" dirty="0"/>
              <a:t>.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028004-6F1D-40E7-B189-C0A3F5AD16A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3334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And</a:t>
            </a:r>
            <a:r>
              <a:rPr lang="de-DE" baseline="0" dirty="0"/>
              <a:t> </a:t>
            </a:r>
            <a:r>
              <a:rPr lang="de-DE" baseline="0" dirty="0" err="1"/>
              <a:t>of</a:t>
            </a:r>
            <a:r>
              <a:rPr lang="de-DE" baseline="0" dirty="0"/>
              <a:t> </a:t>
            </a:r>
            <a:r>
              <a:rPr lang="de-DE" baseline="0" dirty="0" err="1"/>
              <a:t>course</a:t>
            </a:r>
            <a:r>
              <a:rPr lang="de-DE" baseline="0" dirty="0"/>
              <a:t>, </a:t>
            </a:r>
            <a:r>
              <a:rPr lang="de-DE" baseline="0" dirty="0" err="1"/>
              <a:t>that</a:t>
            </a:r>
            <a:r>
              <a:rPr lang="de-DE" baseline="0" dirty="0"/>
              <a:t> </a:t>
            </a:r>
            <a:r>
              <a:rPr lang="de-DE" baseline="0" dirty="0" err="1"/>
              <a:t>wont</a:t>
            </a:r>
            <a:r>
              <a:rPr lang="de-DE" baseline="0" dirty="0"/>
              <a:t> </a:t>
            </a:r>
            <a:r>
              <a:rPr lang="de-DE" baseline="0" dirty="0" err="1"/>
              <a:t>change</a:t>
            </a:r>
            <a:r>
              <a:rPr lang="de-DE" baseline="0" dirty="0"/>
              <a:t> </a:t>
            </a:r>
            <a:r>
              <a:rPr lang="de-DE" baseline="0" dirty="0" err="1"/>
              <a:t>under</a:t>
            </a:r>
            <a:r>
              <a:rPr lang="de-DE" baseline="0" dirty="0"/>
              <a:t> </a:t>
            </a:r>
            <a:r>
              <a:rPr lang="de-DE" baseline="0" dirty="0" err="1"/>
              <a:t>the</a:t>
            </a:r>
            <a:r>
              <a:rPr lang="de-DE" baseline="0" dirty="0"/>
              <a:t> </a:t>
            </a:r>
            <a:r>
              <a:rPr lang="de-DE" baseline="0" dirty="0" err="1"/>
              <a:t>new</a:t>
            </a:r>
            <a:r>
              <a:rPr lang="de-DE" baseline="0" dirty="0"/>
              <a:t> </a:t>
            </a:r>
            <a:r>
              <a:rPr lang="de-DE" baseline="0" dirty="0" err="1"/>
              <a:t>president</a:t>
            </a:r>
            <a:r>
              <a:rPr lang="de-DE" baseline="0" dirty="0"/>
              <a:t>.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028004-6F1D-40E7-B189-C0A3F5AD16A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455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err="1"/>
              <a:t>Interestingly</a:t>
            </a:r>
            <a:r>
              <a:rPr lang="de-DE" dirty="0"/>
              <a:t>, </a:t>
            </a:r>
            <a:r>
              <a:rPr lang="de-DE" dirty="0" err="1"/>
              <a:t>there</a:t>
            </a:r>
            <a:r>
              <a:rPr lang="de-DE" dirty="0"/>
              <a:t> </a:t>
            </a:r>
            <a:r>
              <a:rPr lang="de-DE" dirty="0" err="1"/>
              <a:t>has</a:t>
            </a:r>
            <a:r>
              <a:rPr lang="de-DE" dirty="0"/>
              <a:t> </a:t>
            </a:r>
            <a:r>
              <a:rPr lang="de-DE" dirty="0" err="1"/>
              <a:t>been</a:t>
            </a:r>
            <a:r>
              <a:rPr lang="de-DE" dirty="0"/>
              <a:t> </a:t>
            </a:r>
            <a:r>
              <a:rPr lang="de-DE" dirty="0" err="1"/>
              <a:t>surprisingly</a:t>
            </a:r>
            <a:r>
              <a:rPr lang="de-DE" baseline="0" dirty="0"/>
              <a:t> </a:t>
            </a:r>
            <a:r>
              <a:rPr lang="de-DE" baseline="0" dirty="0" err="1"/>
              <a:t>little</a:t>
            </a:r>
            <a:r>
              <a:rPr lang="de-DE" baseline="0" dirty="0"/>
              <a:t> </a:t>
            </a:r>
            <a:r>
              <a:rPr lang="de-DE" baseline="0" dirty="0" err="1"/>
              <a:t>talk</a:t>
            </a:r>
            <a:r>
              <a:rPr lang="de-DE" baseline="0" dirty="0"/>
              <a:t> </a:t>
            </a:r>
            <a:r>
              <a:rPr lang="de-DE" baseline="0" dirty="0" err="1"/>
              <a:t>about</a:t>
            </a:r>
            <a:r>
              <a:rPr lang="de-DE" baseline="0" dirty="0"/>
              <a:t> </a:t>
            </a:r>
            <a:r>
              <a:rPr lang="de-DE" baseline="0" dirty="0" err="1"/>
              <a:t>the</a:t>
            </a:r>
            <a:r>
              <a:rPr lang="de-DE" baseline="0" dirty="0"/>
              <a:t> </a:t>
            </a:r>
            <a:r>
              <a:rPr lang="de-DE" baseline="0" dirty="0" err="1"/>
              <a:t>privacy</a:t>
            </a:r>
            <a:r>
              <a:rPr lang="de-DE" baseline="0" dirty="0"/>
              <a:t> </a:t>
            </a:r>
            <a:r>
              <a:rPr lang="de-DE" baseline="0" dirty="0" err="1"/>
              <a:t>of</a:t>
            </a:r>
            <a:r>
              <a:rPr lang="de-DE" baseline="0" dirty="0"/>
              <a:t> </a:t>
            </a:r>
            <a:r>
              <a:rPr lang="de-DE" baseline="0" dirty="0" err="1"/>
              <a:t>genomes</a:t>
            </a:r>
            <a:endParaRPr lang="de-DE" baseline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aseline="0" dirty="0" err="1"/>
              <a:t>However</a:t>
            </a:r>
            <a:r>
              <a:rPr lang="de-DE" baseline="0" dirty="0"/>
              <a:t>, </a:t>
            </a:r>
            <a:r>
              <a:rPr lang="de-DE" baseline="0" dirty="0" err="1"/>
              <a:t>some</a:t>
            </a:r>
            <a:r>
              <a:rPr lang="de-DE" baseline="0" dirty="0"/>
              <a:t> </a:t>
            </a:r>
            <a:r>
              <a:rPr lang="de-DE" baseline="0" dirty="0" err="1"/>
              <a:t>came</a:t>
            </a:r>
            <a:r>
              <a:rPr lang="de-DE" baseline="0" dirty="0"/>
              <a:t> </a:t>
            </a:r>
            <a:r>
              <a:rPr lang="de-DE" baseline="0" dirty="0" err="1"/>
              <a:t>quite</a:t>
            </a:r>
            <a:r>
              <a:rPr lang="de-DE" baseline="0" dirty="0"/>
              <a:t> </a:t>
            </a:r>
            <a:r>
              <a:rPr lang="de-DE" baseline="0" dirty="0" err="1"/>
              <a:t>early</a:t>
            </a:r>
            <a:r>
              <a:rPr lang="de-DE" baseline="0" dirty="0"/>
              <a:t> like </a:t>
            </a:r>
            <a:r>
              <a:rPr lang="de-DE" baseline="0" dirty="0" err="1"/>
              <a:t>this</a:t>
            </a:r>
            <a:r>
              <a:rPr lang="de-DE" baseline="0" dirty="0"/>
              <a:t> </a:t>
            </a:r>
            <a:r>
              <a:rPr lang="de-DE" baseline="0" dirty="0" err="1"/>
              <a:t>article</a:t>
            </a:r>
            <a:endParaRPr lang="de-DE" baseline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baseline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00000"/>
                </a:solidFill>
                <a:latin typeface="Georgia" panose="02040502050405020303" pitchFamily="18" charset="0"/>
              </a:rPr>
              <a:t>I </a:t>
            </a:r>
            <a:r>
              <a:rPr lang="en-US" dirty="0" err="1">
                <a:solidFill>
                  <a:srgbClr val="000000"/>
                </a:solidFill>
                <a:latin typeface="Georgia" panose="02040502050405020303" pitchFamily="18" charset="0"/>
              </a:rPr>
              <a:t>quote:“</a:t>
            </a:r>
            <a:r>
              <a:rPr lang="en-US" b="1" dirty="0" err="1">
                <a:solidFill>
                  <a:srgbClr val="000000"/>
                </a:solidFill>
                <a:latin typeface="Georgia" panose="02040502050405020303" pitchFamily="18" charset="0"/>
              </a:rPr>
              <a:t>As</a:t>
            </a:r>
            <a:r>
              <a:rPr lang="en-US" b="1" dirty="0">
                <a:solidFill>
                  <a:srgbClr val="000000"/>
                </a:solidFill>
                <a:latin typeface="Georgia" panose="02040502050405020303" pitchFamily="18" charset="0"/>
              </a:rPr>
              <a:t> gene tests become common, possibilities for abuse will intensify. </a:t>
            </a:r>
            <a:r>
              <a:rPr lang="en-US" dirty="0">
                <a:solidFill>
                  <a:srgbClr val="000000"/>
                </a:solidFill>
                <a:latin typeface="Georgia" panose="02040502050405020303" pitchFamily="18" charset="0"/>
              </a:rPr>
              <a:t>Banks might not offer you a mortgage if you were likely to die before it was paid off. A pregnant women might secretly get DNA from her lovers so she knows who the father is. Someone might check out a potential mate for genetic flaws. Politicians might dig up dirt on their rivals. Another question: How far should law enforcement be allowed to go? Should prosecutors be allowed to subpoena a company's DNA database of thousands of people if they suspect it contains a match to a crime suspect?”</a:t>
            </a:r>
            <a:endParaRPr lang="de-DE" dirty="0"/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028004-6F1D-40E7-B189-C0A3F5AD16A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6788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00000"/>
                </a:solidFill>
                <a:latin typeface="Georgia" panose="02040502050405020303" pitchFamily="18" charset="0"/>
              </a:rPr>
              <a:t>“I think this issue is just starting to emerge. It will be a classic conflict between scientists desire for more data and Americans desire to keep sensitive personal information private. </a:t>
            </a:r>
            <a:r>
              <a:rPr lang="en-US" b="1" dirty="0">
                <a:solidFill>
                  <a:srgbClr val="000000"/>
                </a:solidFill>
                <a:latin typeface="Georgia" panose="02040502050405020303" pitchFamily="18" charset="0"/>
              </a:rPr>
              <a:t>If your DNA is in an easily accessible database, what are the limits of what bureaucrats can do with it?”</a:t>
            </a:r>
            <a:endParaRPr lang="de-DE" b="1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028004-6F1D-40E7-B189-C0A3F5AD16A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5064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Subpoena</a:t>
            </a:r>
            <a:r>
              <a:rPr lang="de-DE" baseline="0" dirty="0"/>
              <a:t> - Vorladung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028004-6F1D-40E7-B189-C0A3F5AD16A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3830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Court </a:t>
            </a:r>
            <a:r>
              <a:rPr lang="de-DE" dirty="0" err="1"/>
              <a:t>order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ancestry.com, </a:t>
            </a:r>
            <a:r>
              <a:rPr lang="de-DE" dirty="0" err="1"/>
              <a:t>father‘s</a:t>
            </a:r>
            <a:r>
              <a:rPr lang="de-DE" dirty="0"/>
              <a:t> DNA </a:t>
            </a:r>
            <a:r>
              <a:rPr lang="de-DE" dirty="0" err="1"/>
              <a:t>suggested</a:t>
            </a:r>
            <a:r>
              <a:rPr lang="de-DE" dirty="0"/>
              <a:t> </a:t>
            </a:r>
            <a:r>
              <a:rPr lang="de-DE" dirty="0" err="1"/>
              <a:t>murderer</a:t>
            </a:r>
            <a:r>
              <a:rPr lang="de-DE" baseline="0" dirty="0"/>
              <a:t> was a relative </a:t>
            </a:r>
            <a:r>
              <a:rPr lang="de-DE" baseline="0" dirty="0" err="1"/>
              <a:t>of</a:t>
            </a:r>
            <a:r>
              <a:rPr lang="de-DE" baseline="0" dirty="0"/>
              <a:t> </a:t>
            </a:r>
            <a:r>
              <a:rPr lang="de-DE" baseline="0" dirty="0" err="1"/>
              <a:t>him</a:t>
            </a:r>
            <a:endParaRPr lang="de-DE" baseline="0" dirty="0"/>
          </a:p>
          <a:p>
            <a:endParaRPr lang="en-US" dirty="0"/>
          </a:p>
          <a:p>
            <a:r>
              <a:rPr lang="en-US" dirty="0"/>
              <a:t>Kate Black, Privacy officer 23andme: “In the event we are required by law to make a disclosure, we will notify the affected customer through the contact information provided to us, unless doing so would violate the law or a court order.”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028004-6F1D-40E7-B189-C0A3F5AD16A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8501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Juan Rivera (</a:t>
            </a:r>
            <a:r>
              <a:rPr lang="de-DE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planted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evidence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028004-6F1D-40E7-B189-C0A3F5AD16A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3093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Many</a:t>
            </a:r>
            <a:r>
              <a:rPr lang="de-DE" dirty="0"/>
              <a:t> </a:t>
            </a:r>
            <a:r>
              <a:rPr lang="de-DE" dirty="0" err="1"/>
              <a:t>say</a:t>
            </a:r>
            <a:r>
              <a:rPr lang="de-DE" dirty="0"/>
              <a:t> „do </a:t>
            </a:r>
            <a:r>
              <a:rPr lang="de-DE" dirty="0" err="1"/>
              <a:t>whatever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takes</a:t>
            </a:r>
            <a:r>
              <a:rPr lang="de-DE" dirty="0"/>
              <a:t>“ </a:t>
            </a:r>
            <a:r>
              <a:rPr lang="de-DE" dirty="0" err="1"/>
              <a:t>to</a:t>
            </a:r>
            <a:r>
              <a:rPr lang="de-DE" baseline="0" dirty="0"/>
              <a:t> </a:t>
            </a:r>
            <a:r>
              <a:rPr lang="de-DE" baseline="0" dirty="0" err="1"/>
              <a:t>counteract</a:t>
            </a:r>
            <a:r>
              <a:rPr lang="de-DE" baseline="0" dirty="0"/>
              <a:t> </a:t>
            </a:r>
            <a:r>
              <a:rPr lang="de-DE" baseline="0" dirty="0" err="1"/>
              <a:t>disease</a:t>
            </a:r>
            <a:endParaRPr lang="de-DE" baseline="0" dirty="0"/>
          </a:p>
          <a:p>
            <a:r>
              <a:rPr lang="de-DE" baseline="0" dirty="0" err="1"/>
              <a:t>Is</a:t>
            </a:r>
            <a:r>
              <a:rPr lang="de-DE" baseline="0" dirty="0"/>
              <a:t> </a:t>
            </a:r>
            <a:r>
              <a:rPr lang="de-DE" baseline="0" dirty="0" err="1"/>
              <a:t>it</a:t>
            </a:r>
            <a:r>
              <a:rPr lang="de-DE" baseline="0" dirty="0"/>
              <a:t> </a:t>
            </a:r>
            <a:r>
              <a:rPr lang="de-DE" baseline="0" dirty="0" err="1"/>
              <a:t>the</a:t>
            </a:r>
            <a:r>
              <a:rPr lang="de-DE" baseline="0" dirty="0"/>
              <a:t> </a:t>
            </a:r>
            <a:r>
              <a:rPr lang="de-DE" baseline="0" dirty="0" err="1"/>
              <a:t>right</a:t>
            </a:r>
            <a:r>
              <a:rPr lang="de-DE" baseline="0" dirty="0"/>
              <a:t> </a:t>
            </a:r>
            <a:r>
              <a:rPr lang="de-DE" baseline="0" dirty="0" err="1"/>
              <a:t>strategy</a:t>
            </a:r>
            <a:r>
              <a:rPr lang="de-DE" baseline="0" dirty="0"/>
              <a:t>?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028004-6F1D-40E7-B189-C0A3F5AD16A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8027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Did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father</a:t>
            </a:r>
            <a:r>
              <a:rPr lang="de-DE" baseline="0" dirty="0"/>
              <a:t> </a:t>
            </a:r>
            <a:r>
              <a:rPr lang="de-DE" baseline="0" dirty="0" err="1"/>
              <a:t>want</a:t>
            </a:r>
            <a:r>
              <a:rPr lang="de-DE" baseline="0" dirty="0"/>
              <a:t> </a:t>
            </a:r>
            <a:r>
              <a:rPr lang="de-DE" baseline="0" dirty="0" err="1"/>
              <a:t>to</a:t>
            </a:r>
            <a:r>
              <a:rPr lang="de-DE" baseline="0" dirty="0"/>
              <a:t> </a:t>
            </a:r>
            <a:r>
              <a:rPr lang="de-DE" baseline="0" dirty="0" err="1"/>
              <a:t>be</a:t>
            </a:r>
            <a:r>
              <a:rPr lang="de-DE" baseline="0" dirty="0"/>
              <a:t> </a:t>
            </a:r>
            <a:r>
              <a:rPr lang="de-DE" baseline="0" dirty="0" err="1"/>
              <a:t>found</a:t>
            </a:r>
            <a:r>
              <a:rPr lang="de-DE" baseline="0" dirty="0"/>
              <a:t>?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028004-6F1D-40E7-B189-C0A3F5AD16A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3819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This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information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in</a:t>
            </a:r>
            <a:r>
              <a:rPr lang="de-DE" baseline="0" dirty="0"/>
              <a:t> </a:t>
            </a:r>
            <a:r>
              <a:rPr lang="de-DE" baseline="0" dirty="0" err="1"/>
              <a:t>any</a:t>
            </a:r>
            <a:r>
              <a:rPr lang="de-DE" baseline="0" dirty="0"/>
              <a:t> </a:t>
            </a:r>
            <a:r>
              <a:rPr lang="de-DE" baseline="0" dirty="0" err="1"/>
              <a:t>way</a:t>
            </a:r>
            <a:r>
              <a:rPr lang="de-DE" baseline="0" dirty="0"/>
              <a:t> </a:t>
            </a:r>
            <a:r>
              <a:rPr lang="de-DE" baseline="0" dirty="0" err="1"/>
              <a:t>bad</a:t>
            </a:r>
            <a:r>
              <a:rPr lang="de-DE" baseline="0" dirty="0"/>
              <a:t>. But </a:t>
            </a:r>
            <a:r>
              <a:rPr lang="de-DE" baseline="0" dirty="0" err="1"/>
              <a:t>if</a:t>
            </a:r>
            <a:r>
              <a:rPr lang="de-DE" baseline="0" dirty="0"/>
              <a:t> </a:t>
            </a:r>
            <a:r>
              <a:rPr lang="de-DE" baseline="0" dirty="0" err="1"/>
              <a:t>could</a:t>
            </a:r>
            <a:r>
              <a:rPr lang="de-DE" baseline="0" dirty="0"/>
              <a:t> </a:t>
            </a:r>
            <a:r>
              <a:rPr lang="de-DE" baseline="0" dirty="0" err="1"/>
              <a:t>have</a:t>
            </a:r>
            <a:r>
              <a:rPr lang="de-DE" baseline="0" dirty="0"/>
              <a:t> </a:t>
            </a:r>
            <a:r>
              <a:rPr lang="de-DE" baseline="0" dirty="0" err="1"/>
              <a:t>been</a:t>
            </a:r>
            <a:r>
              <a:rPr lang="de-DE" baseline="0" dirty="0"/>
              <a:t> </a:t>
            </a:r>
            <a:r>
              <a:rPr lang="de-DE" baseline="0" dirty="0" err="1"/>
              <a:t>and</a:t>
            </a:r>
            <a:r>
              <a:rPr lang="de-DE" baseline="0" dirty="0"/>
              <a:t> </a:t>
            </a:r>
            <a:r>
              <a:rPr lang="de-DE" baseline="0" dirty="0" err="1"/>
              <a:t>it</a:t>
            </a:r>
            <a:r>
              <a:rPr lang="de-DE" baseline="0" dirty="0"/>
              <a:t> </a:t>
            </a:r>
            <a:r>
              <a:rPr lang="de-DE" baseline="0" dirty="0" err="1"/>
              <a:t>might</a:t>
            </a:r>
            <a:r>
              <a:rPr lang="de-DE" baseline="0" dirty="0"/>
              <a:t> </a:t>
            </a:r>
            <a:r>
              <a:rPr lang="de-DE" baseline="0" dirty="0" err="1"/>
              <a:t>be</a:t>
            </a:r>
            <a:r>
              <a:rPr lang="de-DE" baseline="0" dirty="0"/>
              <a:t> </a:t>
            </a:r>
            <a:r>
              <a:rPr lang="de-DE" baseline="0" dirty="0" err="1"/>
              <a:t>again</a:t>
            </a:r>
            <a:r>
              <a:rPr lang="de-DE" baseline="0" dirty="0"/>
              <a:t>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028004-6F1D-40E7-B189-C0A3F5AD16A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6635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2008, Schäuble, save </a:t>
            </a:r>
            <a:r>
              <a:rPr lang="de-DE" dirty="0" err="1"/>
              <a:t>fingerprints</a:t>
            </a:r>
            <a:r>
              <a:rPr lang="de-DE" dirty="0"/>
              <a:t> on ID Cards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028004-6F1D-40E7-B189-C0A3F5AD16A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12986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(not feasible, why would you have terrorist DNA?</a:t>
            </a:r>
            <a:endParaRPr lang="en-US"/>
          </a:p>
          <a:p>
            <a:r>
              <a:rPr lang="en-US" dirty="0"/>
              <a:t>Illegitimate</a:t>
            </a:r>
            <a:r>
              <a:rPr lang="en-US" baseline="0" dirty="0"/>
              <a:t> children</a:t>
            </a:r>
          </a:p>
          <a:p>
            <a:r>
              <a:rPr lang="en-US" baseline="0" dirty="0"/>
              <a:t>Unfaithful wives</a:t>
            </a:r>
          </a:p>
          <a:p>
            <a:r>
              <a:rPr lang="en-US" baseline="0" dirty="0"/>
              <a:t>Genetic flaws</a:t>
            </a:r>
          </a:p>
          <a:p>
            <a:r>
              <a:rPr lang="en-US" baseline="0" dirty="0"/>
              <a:t>Heritage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028004-6F1D-40E7-B189-C0A3F5AD16A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047927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https://www.wired.com/2013/10/big-data-biology/</a:t>
            </a:r>
          </a:p>
          <a:p>
            <a:r>
              <a:rPr lang="en-US" dirty="0"/>
              <a:t>http://blog.mlin.net/2014/03/blogging-my-genome-episode-3-data.html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028004-6F1D-40E7-B189-C0A3F5AD16A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51137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http://www.wbur.org/npr/447202433/-great-pause-among-forensic-scientists-as-dna-proves-fallible</a:t>
            </a:r>
          </a:p>
          <a:p>
            <a:r>
              <a:rPr lang="de-DE" dirty="0"/>
              <a:t>https://medium.com/precision-medicine/how-big-is-the-human-genome-e90caa3409b0#.7saobual5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028004-6F1D-40E7-B189-C0A3F5AD16A2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763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Scotland, </a:t>
            </a:r>
            <a:r>
              <a:rPr lang="de-DE" dirty="0" err="1"/>
              <a:t>courses</a:t>
            </a:r>
            <a:r>
              <a:rPr lang="de-DE" dirty="0"/>
              <a:t> in </a:t>
            </a:r>
            <a:r>
              <a:rPr lang="de-DE" dirty="0" err="1"/>
              <a:t>forensics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028004-6F1D-40E7-B189-C0A3F5AD16A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0500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028004-6F1D-40E7-B189-C0A3F5AD16A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9359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It‘s</a:t>
            </a:r>
            <a:r>
              <a:rPr lang="de-DE" dirty="0"/>
              <a:t> all </a:t>
            </a:r>
            <a:r>
              <a:rPr lang="de-DE" dirty="0" err="1"/>
              <a:t>about</a:t>
            </a:r>
            <a:r>
              <a:rPr lang="de-DE" dirty="0"/>
              <a:t> Regulation</a:t>
            </a:r>
          </a:p>
          <a:p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DNA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regulated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also </a:t>
            </a:r>
            <a:r>
              <a:rPr lang="de-DE" dirty="0" err="1"/>
              <a:t>important</a:t>
            </a:r>
            <a:endParaRPr lang="de-DE" dirty="0"/>
          </a:p>
          <a:p>
            <a:r>
              <a:rPr lang="de-DE" dirty="0"/>
              <a:t>Regulation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much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mobile/agile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028004-6F1D-40E7-B189-C0A3F5AD16A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7347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Dna</a:t>
            </a:r>
            <a:r>
              <a:rPr lang="de-DE" baseline="0" dirty="0"/>
              <a:t> </a:t>
            </a:r>
            <a:r>
              <a:rPr lang="de-DE" baseline="0" dirty="0" err="1"/>
              <a:t>is</a:t>
            </a:r>
            <a:r>
              <a:rPr lang="de-DE" baseline="0" dirty="0"/>
              <a:t> a </a:t>
            </a:r>
            <a:r>
              <a:rPr lang="de-DE" baseline="0" dirty="0" err="1"/>
              <a:t>code</a:t>
            </a:r>
            <a:r>
              <a:rPr lang="de-DE" baseline="0" dirty="0"/>
              <a:t>. Just like </a:t>
            </a:r>
            <a:r>
              <a:rPr lang="de-DE" baseline="0" dirty="0" err="1"/>
              <a:t>you</a:t>
            </a:r>
            <a:r>
              <a:rPr lang="de-DE" baseline="0" dirty="0"/>
              <a:t> </a:t>
            </a:r>
            <a:r>
              <a:rPr lang="de-DE" baseline="0" dirty="0" err="1"/>
              <a:t>write</a:t>
            </a:r>
            <a:r>
              <a:rPr lang="de-DE" baseline="0" dirty="0"/>
              <a:t> </a:t>
            </a:r>
            <a:r>
              <a:rPr lang="de-DE" baseline="0" dirty="0" err="1"/>
              <a:t>code</a:t>
            </a:r>
            <a:r>
              <a:rPr lang="de-DE" baseline="0" dirty="0"/>
              <a:t> </a:t>
            </a:r>
            <a:r>
              <a:rPr lang="de-DE" baseline="0" dirty="0" err="1"/>
              <a:t>and</a:t>
            </a:r>
            <a:r>
              <a:rPr lang="de-DE" baseline="0" dirty="0"/>
              <a:t> </a:t>
            </a:r>
            <a:r>
              <a:rPr lang="de-DE" baseline="0" dirty="0" err="1"/>
              <a:t>it‘s</a:t>
            </a:r>
            <a:r>
              <a:rPr lang="de-DE" baseline="0" dirty="0"/>
              <a:t> </a:t>
            </a:r>
            <a:r>
              <a:rPr lang="de-DE" baseline="0" dirty="0" err="1"/>
              <a:t>afterwards</a:t>
            </a:r>
            <a:r>
              <a:rPr lang="de-DE" baseline="0" dirty="0"/>
              <a:t> </a:t>
            </a:r>
            <a:r>
              <a:rPr lang="de-DE" baseline="0" dirty="0" err="1"/>
              <a:t>interpreted</a:t>
            </a:r>
            <a:r>
              <a:rPr lang="de-DE" baseline="0" dirty="0"/>
              <a:t> </a:t>
            </a:r>
            <a:r>
              <a:rPr lang="de-DE" baseline="0" dirty="0" err="1"/>
              <a:t>to</a:t>
            </a:r>
            <a:r>
              <a:rPr lang="de-DE" baseline="0" dirty="0"/>
              <a:t> </a:t>
            </a:r>
            <a:r>
              <a:rPr lang="de-DE" baseline="0" dirty="0" err="1"/>
              <a:t>show</a:t>
            </a:r>
            <a:r>
              <a:rPr lang="de-DE" baseline="0" dirty="0"/>
              <a:t> </a:t>
            </a:r>
            <a:r>
              <a:rPr lang="de-DE" baseline="0" dirty="0" err="1"/>
              <a:t>whatever</a:t>
            </a:r>
            <a:r>
              <a:rPr lang="de-DE" baseline="0" dirty="0"/>
              <a:t>, DNA </a:t>
            </a:r>
            <a:r>
              <a:rPr lang="de-DE" baseline="0" dirty="0" err="1"/>
              <a:t>codes</a:t>
            </a:r>
            <a:r>
              <a:rPr lang="de-DE" baseline="0" dirty="0"/>
              <a:t> </a:t>
            </a:r>
            <a:r>
              <a:rPr lang="de-DE" baseline="0" dirty="0" err="1"/>
              <a:t>for</a:t>
            </a:r>
            <a:r>
              <a:rPr lang="de-DE" baseline="0" dirty="0"/>
              <a:t> </a:t>
            </a:r>
            <a:r>
              <a:rPr lang="de-DE" baseline="0" dirty="0" err="1"/>
              <a:t>something</a:t>
            </a:r>
            <a:r>
              <a:rPr lang="de-DE" baseline="0" dirty="0"/>
              <a:t>.</a:t>
            </a:r>
          </a:p>
          <a:p>
            <a:r>
              <a:rPr lang="de-DE" baseline="0" dirty="0"/>
              <a:t>In </a:t>
            </a:r>
            <a:r>
              <a:rPr lang="de-DE" baseline="0" dirty="0" err="1"/>
              <a:t>many</a:t>
            </a:r>
            <a:r>
              <a:rPr lang="de-DE" baseline="0" dirty="0"/>
              <a:t> </a:t>
            </a:r>
            <a:r>
              <a:rPr lang="de-DE" baseline="0" dirty="0" err="1"/>
              <a:t>cases</a:t>
            </a:r>
            <a:r>
              <a:rPr lang="de-DE" baseline="0" dirty="0"/>
              <a:t>, DNA </a:t>
            </a:r>
            <a:r>
              <a:rPr lang="de-DE" baseline="0" dirty="0" err="1"/>
              <a:t>is</a:t>
            </a:r>
            <a:r>
              <a:rPr lang="de-DE" baseline="0" dirty="0"/>
              <a:t> </a:t>
            </a:r>
            <a:r>
              <a:rPr lang="de-DE" baseline="0" dirty="0" err="1"/>
              <a:t>interpreted</a:t>
            </a:r>
            <a:r>
              <a:rPr lang="de-DE" baseline="0" dirty="0"/>
              <a:t> </a:t>
            </a:r>
            <a:r>
              <a:rPr lang="de-DE" baseline="0" dirty="0" err="1"/>
              <a:t>by</a:t>
            </a:r>
            <a:r>
              <a:rPr lang="de-DE" baseline="0" dirty="0"/>
              <a:t> </a:t>
            </a:r>
            <a:r>
              <a:rPr lang="de-DE" baseline="0" dirty="0" err="1"/>
              <a:t>the</a:t>
            </a:r>
            <a:r>
              <a:rPr lang="de-DE" baseline="0" dirty="0"/>
              <a:t> </a:t>
            </a:r>
            <a:r>
              <a:rPr lang="de-DE" baseline="0" dirty="0" err="1"/>
              <a:t>cellular</a:t>
            </a:r>
            <a:r>
              <a:rPr lang="de-DE" baseline="0" dirty="0"/>
              <a:t> </a:t>
            </a:r>
            <a:r>
              <a:rPr lang="de-DE" baseline="0" dirty="0" err="1"/>
              <a:t>components</a:t>
            </a:r>
            <a:r>
              <a:rPr lang="de-DE" baseline="0" dirty="0"/>
              <a:t> </a:t>
            </a:r>
            <a:r>
              <a:rPr lang="de-DE" baseline="0" dirty="0" err="1"/>
              <a:t>to</a:t>
            </a:r>
            <a:r>
              <a:rPr lang="de-DE" baseline="0" dirty="0"/>
              <a:t> form a </a:t>
            </a:r>
            <a:r>
              <a:rPr lang="de-DE" baseline="0" dirty="0" err="1"/>
              <a:t>protein</a:t>
            </a:r>
            <a:r>
              <a:rPr lang="de-DE" baseline="0" dirty="0"/>
              <a:t>. </a:t>
            </a:r>
            <a:r>
              <a:rPr lang="de-DE" baseline="0" dirty="0" err="1"/>
              <a:t>And</a:t>
            </a:r>
            <a:r>
              <a:rPr lang="de-DE" baseline="0" dirty="0"/>
              <a:t> </a:t>
            </a:r>
            <a:r>
              <a:rPr lang="de-DE" baseline="0" dirty="0" err="1"/>
              <a:t>these</a:t>
            </a:r>
            <a:r>
              <a:rPr lang="de-DE" baseline="0" dirty="0"/>
              <a:t> </a:t>
            </a:r>
            <a:r>
              <a:rPr lang="de-DE" baseline="0" dirty="0" err="1"/>
              <a:t>proteins</a:t>
            </a:r>
            <a:r>
              <a:rPr lang="de-DE" baseline="0" dirty="0"/>
              <a:t> </a:t>
            </a:r>
            <a:r>
              <a:rPr lang="de-DE" baseline="0" dirty="0" err="1"/>
              <a:t>are</a:t>
            </a:r>
            <a:r>
              <a:rPr lang="de-DE" baseline="0" dirty="0"/>
              <a:t> </a:t>
            </a:r>
            <a:r>
              <a:rPr lang="de-DE" baseline="0" dirty="0" err="1"/>
              <a:t>basically</a:t>
            </a:r>
            <a:r>
              <a:rPr lang="de-DE" baseline="0" dirty="0"/>
              <a:t> </a:t>
            </a:r>
            <a:r>
              <a:rPr lang="de-DE" baseline="0" dirty="0" err="1"/>
              <a:t>what</a:t>
            </a:r>
            <a:r>
              <a:rPr lang="de-DE" baseline="0" dirty="0"/>
              <a:t> </a:t>
            </a:r>
            <a:r>
              <a:rPr lang="de-DE" baseline="0" dirty="0" err="1"/>
              <a:t>make</a:t>
            </a:r>
            <a:r>
              <a:rPr lang="de-DE" baseline="0" dirty="0"/>
              <a:t> </a:t>
            </a:r>
            <a:r>
              <a:rPr lang="de-DE" baseline="0" dirty="0" err="1"/>
              <a:t>us</a:t>
            </a:r>
            <a:r>
              <a:rPr lang="de-DE" baseline="0" dirty="0"/>
              <a:t> </a:t>
            </a:r>
            <a:r>
              <a:rPr lang="de-DE" baseline="0" dirty="0" err="1"/>
              <a:t>funtion</a:t>
            </a:r>
            <a:r>
              <a:rPr lang="de-DE" baseline="0" dirty="0"/>
              <a:t>. </a:t>
            </a:r>
            <a:r>
              <a:rPr lang="de-DE" baseline="0" dirty="0" err="1"/>
              <a:t>They</a:t>
            </a:r>
            <a:r>
              <a:rPr lang="de-DE" baseline="0" dirty="0"/>
              <a:t> </a:t>
            </a:r>
            <a:r>
              <a:rPr lang="de-DE" baseline="0" dirty="0" err="1"/>
              <a:t>colour</a:t>
            </a:r>
            <a:r>
              <a:rPr lang="de-DE" baseline="0" dirty="0"/>
              <a:t> </a:t>
            </a:r>
            <a:r>
              <a:rPr lang="de-DE" baseline="0" dirty="0" err="1"/>
              <a:t>our</a:t>
            </a:r>
            <a:r>
              <a:rPr lang="de-DE" baseline="0" dirty="0"/>
              <a:t> </a:t>
            </a:r>
            <a:r>
              <a:rPr lang="de-DE" baseline="0" dirty="0" err="1"/>
              <a:t>skin</a:t>
            </a:r>
            <a:r>
              <a:rPr lang="de-DE" baseline="0" dirty="0"/>
              <a:t>, </a:t>
            </a:r>
            <a:r>
              <a:rPr lang="de-DE" baseline="0" dirty="0" err="1"/>
              <a:t>they</a:t>
            </a:r>
            <a:r>
              <a:rPr lang="de-DE" baseline="0" dirty="0"/>
              <a:t> </a:t>
            </a:r>
            <a:r>
              <a:rPr lang="de-DE" baseline="0" dirty="0" err="1"/>
              <a:t>create</a:t>
            </a:r>
            <a:r>
              <a:rPr lang="de-DE" baseline="0" dirty="0"/>
              <a:t> </a:t>
            </a:r>
            <a:r>
              <a:rPr lang="de-DE" baseline="0" dirty="0" err="1"/>
              <a:t>hair</a:t>
            </a:r>
            <a:r>
              <a:rPr lang="de-DE" baseline="0" dirty="0"/>
              <a:t>, </a:t>
            </a:r>
            <a:r>
              <a:rPr lang="de-DE" baseline="0" dirty="0" err="1"/>
              <a:t>muscle</a:t>
            </a:r>
            <a:r>
              <a:rPr lang="de-DE" baseline="0" dirty="0"/>
              <a:t> </a:t>
            </a:r>
            <a:r>
              <a:rPr lang="de-DE" baseline="0" dirty="0" err="1"/>
              <a:t>fibres</a:t>
            </a:r>
            <a:r>
              <a:rPr lang="de-DE" baseline="0" dirty="0"/>
              <a:t>, </a:t>
            </a:r>
            <a:r>
              <a:rPr lang="de-DE" baseline="0" dirty="0" err="1"/>
              <a:t>they</a:t>
            </a:r>
            <a:r>
              <a:rPr lang="de-DE" baseline="0" dirty="0"/>
              <a:t> </a:t>
            </a:r>
            <a:r>
              <a:rPr lang="de-DE" baseline="0" dirty="0" err="1"/>
              <a:t>are</a:t>
            </a:r>
            <a:r>
              <a:rPr lang="de-DE" baseline="0" dirty="0"/>
              <a:t> a </a:t>
            </a:r>
            <a:r>
              <a:rPr lang="de-DE" baseline="0" dirty="0" err="1"/>
              <a:t>means</a:t>
            </a:r>
            <a:r>
              <a:rPr lang="de-DE" baseline="0" dirty="0"/>
              <a:t> </a:t>
            </a:r>
            <a:r>
              <a:rPr lang="de-DE" baseline="0" dirty="0" err="1"/>
              <a:t>of</a:t>
            </a:r>
            <a:r>
              <a:rPr lang="de-DE" baseline="0" dirty="0"/>
              <a:t> </a:t>
            </a:r>
            <a:r>
              <a:rPr lang="de-DE" baseline="0" dirty="0" err="1"/>
              <a:t>communication</a:t>
            </a:r>
            <a:r>
              <a:rPr lang="de-DE" baseline="0" dirty="0"/>
              <a:t> </a:t>
            </a:r>
            <a:r>
              <a:rPr lang="de-DE" baseline="0" dirty="0" err="1"/>
              <a:t>and</a:t>
            </a:r>
            <a:r>
              <a:rPr lang="de-DE" baseline="0" dirty="0"/>
              <a:t> </a:t>
            </a:r>
            <a:r>
              <a:rPr lang="de-DE" baseline="0" dirty="0" err="1"/>
              <a:t>they</a:t>
            </a:r>
            <a:r>
              <a:rPr lang="de-DE" baseline="0" dirty="0"/>
              <a:t> </a:t>
            </a:r>
            <a:r>
              <a:rPr lang="de-DE" baseline="0" dirty="0" err="1"/>
              <a:t>greatly</a:t>
            </a:r>
            <a:r>
              <a:rPr lang="de-DE" baseline="0" dirty="0"/>
              <a:t> </a:t>
            </a:r>
            <a:r>
              <a:rPr lang="de-DE" baseline="0" dirty="0" err="1"/>
              <a:t>accelerate</a:t>
            </a:r>
            <a:r>
              <a:rPr lang="de-DE" baseline="0" dirty="0"/>
              <a:t> all </a:t>
            </a:r>
            <a:r>
              <a:rPr lang="de-DE" baseline="0" dirty="0" err="1"/>
              <a:t>kinds</a:t>
            </a:r>
            <a:r>
              <a:rPr lang="de-DE" baseline="0" dirty="0"/>
              <a:t> </a:t>
            </a:r>
            <a:r>
              <a:rPr lang="de-DE" baseline="0" dirty="0" err="1"/>
              <a:t>of</a:t>
            </a:r>
            <a:r>
              <a:rPr lang="de-DE" baseline="0" dirty="0"/>
              <a:t> </a:t>
            </a:r>
            <a:r>
              <a:rPr lang="de-DE" baseline="0" dirty="0" err="1"/>
              <a:t>processes</a:t>
            </a:r>
            <a:r>
              <a:rPr lang="de-DE" baseline="0" dirty="0"/>
              <a:t>. </a:t>
            </a:r>
            <a:r>
              <a:rPr lang="de-DE" baseline="0" dirty="0" err="1"/>
              <a:t>They</a:t>
            </a:r>
            <a:r>
              <a:rPr lang="de-DE" baseline="0" dirty="0"/>
              <a:t> </a:t>
            </a:r>
            <a:r>
              <a:rPr lang="de-DE" baseline="0" dirty="0" err="1"/>
              <a:t>govern</a:t>
            </a:r>
            <a:r>
              <a:rPr lang="de-DE" baseline="0" dirty="0"/>
              <a:t> </a:t>
            </a:r>
            <a:r>
              <a:rPr lang="de-DE" baseline="0" dirty="0" err="1"/>
              <a:t>cell</a:t>
            </a:r>
            <a:r>
              <a:rPr lang="de-DE" baseline="0" dirty="0"/>
              <a:t> </a:t>
            </a:r>
            <a:r>
              <a:rPr lang="de-DE" baseline="0" dirty="0" err="1"/>
              <a:t>division</a:t>
            </a:r>
            <a:r>
              <a:rPr lang="de-DE" baseline="0" dirty="0"/>
              <a:t> </a:t>
            </a:r>
            <a:r>
              <a:rPr lang="de-DE" baseline="0" dirty="0" err="1"/>
              <a:t>and</a:t>
            </a:r>
            <a:r>
              <a:rPr lang="de-DE" baseline="0" dirty="0"/>
              <a:t>, </a:t>
            </a:r>
            <a:r>
              <a:rPr lang="de-DE" baseline="0" dirty="0" err="1"/>
              <a:t>maybe</a:t>
            </a:r>
            <a:r>
              <a:rPr lang="de-DE" baseline="0" dirty="0"/>
              <a:t> </a:t>
            </a:r>
            <a:r>
              <a:rPr lang="de-DE" baseline="0" dirty="0" err="1"/>
              <a:t>most</a:t>
            </a:r>
            <a:r>
              <a:rPr lang="de-DE" baseline="0" dirty="0"/>
              <a:t> </a:t>
            </a:r>
            <a:r>
              <a:rPr lang="de-DE" baseline="0" dirty="0" err="1"/>
              <a:t>importantly</a:t>
            </a:r>
            <a:r>
              <a:rPr lang="de-DE" baseline="0" dirty="0"/>
              <a:t>, </a:t>
            </a:r>
            <a:r>
              <a:rPr lang="de-DE" baseline="0" dirty="0" err="1"/>
              <a:t>they</a:t>
            </a:r>
            <a:r>
              <a:rPr lang="de-DE" baseline="0" dirty="0"/>
              <a:t> </a:t>
            </a:r>
            <a:r>
              <a:rPr lang="de-DE" baseline="0" dirty="0" err="1"/>
              <a:t>govern</a:t>
            </a:r>
            <a:r>
              <a:rPr lang="de-DE" baseline="0" dirty="0"/>
              <a:t> </a:t>
            </a:r>
            <a:r>
              <a:rPr lang="de-DE" baseline="0" dirty="0" err="1"/>
              <a:t>the</a:t>
            </a:r>
            <a:r>
              <a:rPr lang="de-DE" baseline="0" dirty="0"/>
              <a:t> </a:t>
            </a:r>
            <a:r>
              <a:rPr lang="de-DE" baseline="0" dirty="0" err="1"/>
              <a:t>creation</a:t>
            </a:r>
            <a:r>
              <a:rPr lang="de-DE" baseline="0" dirty="0"/>
              <a:t> </a:t>
            </a:r>
            <a:r>
              <a:rPr lang="de-DE" baseline="0" dirty="0" err="1"/>
              <a:t>of</a:t>
            </a:r>
            <a:r>
              <a:rPr lang="de-DE" baseline="0" dirty="0"/>
              <a:t> </a:t>
            </a:r>
            <a:r>
              <a:rPr lang="de-DE" baseline="0" dirty="0" err="1"/>
              <a:t>other</a:t>
            </a:r>
            <a:r>
              <a:rPr lang="de-DE" baseline="0" dirty="0"/>
              <a:t> </a:t>
            </a:r>
            <a:r>
              <a:rPr lang="de-DE" baseline="0" dirty="0" err="1"/>
              <a:t>proteins</a:t>
            </a:r>
            <a:r>
              <a:rPr lang="de-DE" baseline="0" dirty="0"/>
              <a:t>. In </a:t>
            </a:r>
            <a:r>
              <a:rPr lang="de-DE" baseline="0" dirty="0" err="1"/>
              <a:t>the</a:t>
            </a:r>
            <a:r>
              <a:rPr lang="de-DE" baseline="0" dirty="0"/>
              <a:t> end, </a:t>
            </a:r>
            <a:r>
              <a:rPr lang="de-DE" baseline="0" dirty="0" err="1"/>
              <a:t>they</a:t>
            </a:r>
            <a:r>
              <a:rPr lang="de-DE" baseline="0" dirty="0"/>
              <a:t> </a:t>
            </a:r>
            <a:r>
              <a:rPr lang="de-DE" baseline="0" dirty="0" err="1"/>
              <a:t>are</a:t>
            </a:r>
            <a:r>
              <a:rPr lang="de-DE" baseline="0" dirty="0"/>
              <a:t> </a:t>
            </a:r>
            <a:r>
              <a:rPr lang="de-DE" baseline="0" dirty="0" err="1"/>
              <a:t>our</a:t>
            </a:r>
            <a:r>
              <a:rPr lang="de-DE" baseline="0" dirty="0"/>
              <a:t> DNAs GUI.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028004-6F1D-40E7-B189-C0A3F5AD16A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7116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So,</a:t>
            </a:r>
            <a:r>
              <a:rPr lang="de-DE" baseline="0" dirty="0"/>
              <a:t> in </a:t>
            </a:r>
            <a:r>
              <a:rPr lang="de-DE" baseline="0" dirty="0" err="1"/>
              <a:t>case</a:t>
            </a:r>
            <a:r>
              <a:rPr lang="de-DE" baseline="0" dirty="0"/>
              <a:t> </a:t>
            </a:r>
            <a:r>
              <a:rPr lang="de-DE" baseline="0" dirty="0" err="1"/>
              <a:t>you</a:t>
            </a:r>
            <a:r>
              <a:rPr lang="de-DE" baseline="0" dirty="0"/>
              <a:t> </a:t>
            </a:r>
            <a:r>
              <a:rPr lang="de-DE" baseline="0" dirty="0" err="1"/>
              <a:t>want</a:t>
            </a:r>
            <a:r>
              <a:rPr lang="de-DE" baseline="0" dirty="0"/>
              <a:t> </a:t>
            </a:r>
            <a:r>
              <a:rPr lang="de-DE" baseline="0" dirty="0" err="1"/>
              <a:t>to</a:t>
            </a:r>
            <a:r>
              <a:rPr lang="de-DE" baseline="0" dirty="0"/>
              <a:t> </a:t>
            </a:r>
            <a:r>
              <a:rPr lang="de-DE" baseline="0" dirty="0" err="1"/>
              <a:t>know</a:t>
            </a:r>
            <a:r>
              <a:rPr lang="de-DE" baseline="0" dirty="0"/>
              <a:t> </a:t>
            </a:r>
            <a:r>
              <a:rPr lang="de-DE" baseline="0" dirty="0" err="1"/>
              <a:t>how</a:t>
            </a:r>
            <a:r>
              <a:rPr lang="de-DE" baseline="0" dirty="0"/>
              <a:t> </a:t>
            </a:r>
            <a:r>
              <a:rPr lang="de-DE" baseline="0" dirty="0" err="1"/>
              <a:t>complex</a:t>
            </a:r>
            <a:r>
              <a:rPr lang="de-DE" baseline="0" dirty="0"/>
              <a:t> </a:t>
            </a:r>
            <a:r>
              <a:rPr lang="de-DE" baseline="0" dirty="0" err="1"/>
              <a:t>this</a:t>
            </a:r>
            <a:r>
              <a:rPr lang="de-DE" baseline="0" dirty="0"/>
              <a:t> </a:t>
            </a:r>
            <a:r>
              <a:rPr lang="de-DE" baseline="0" dirty="0" err="1"/>
              <a:t>is</a:t>
            </a:r>
            <a:r>
              <a:rPr lang="de-DE" baseline="0" dirty="0"/>
              <a:t>, </a:t>
            </a:r>
            <a:r>
              <a:rPr lang="de-DE" baseline="0" dirty="0" err="1"/>
              <a:t>this</a:t>
            </a:r>
            <a:r>
              <a:rPr lang="de-DE" baseline="0" dirty="0"/>
              <a:t> </a:t>
            </a:r>
            <a:r>
              <a:rPr lang="de-DE" baseline="0" dirty="0" err="1"/>
              <a:t>is</a:t>
            </a:r>
            <a:r>
              <a:rPr lang="de-DE" baseline="0" dirty="0"/>
              <a:t> just a </a:t>
            </a:r>
            <a:r>
              <a:rPr lang="de-DE" baseline="0" dirty="0" err="1"/>
              <a:t>tiny</a:t>
            </a:r>
            <a:r>
              <a:rPr lang="de-DE" baseline="0" dirty="0"/>
              <a:t> </a:t>
            </a:r>
            <a:r>
              <a:rPr lang="de-DE" baseline="0" dirty="0" err="1"/>
              <a:t>part</a:t>
            </a:r>
            <a:r>
              <a:rPr lang="de-DE" baseline="0" dirty="0"/>
              <a:t> </a:t>
            </a:r>
            <a:r>
              <a:rPr lang="de-DE" baseline="0" dirty="0" err="1"/>
              <a:t>of</a:t>
            </a:r>
            <a:r>
              <a:rPr lang="de-DE" baseline="0" dirty="0"/>
              <a:t> </a:t>
            </a:r>
            <a:r>
              <a:rPr lang="de-DE" baseline="0" dirty="0" err="1"/>
              <a:t>what</a:t>
            </a:r>
            <a:r>
              <a:rPr lang="de-DE" baseline="0" dirty="0"/>
              <a:t> </a:t>
            </a:r>
            <a:r>
              <a:rPr lang="de-DE" baseline="0" dirty="0" err="1"/>
              <a:t>happens</a:t>
            </a:r>
            <a:r>
              <a:rPr lang="de-DE" baseline="0" dirty="0"/>
              <a:t> in a </a:t>
            </a:r>
            <a:r>
              <a:rPr lang="de-DE" baseline="0" dirty="0" err="1"/>
              <a:t>cell</a:t>
            </a:r>
            <a:r>
              <a:rPr lang="de-DE" baseline="0" dirty="0"/>
              <a:t> all </a:t>
            </a:r>
            <a:r>
              <a:rPr lang="de-DE" baseline="0" dirty="0" err="1"/>
              <a:t>the</a:t>
            </a:r>
            <a:r>
              <a:rPr lang="de-DE" baseline="0" dirty="0"/>
              <a:t> time. </a:t>
            </a:r>
          </a:p>
          <a:p>
            <a:r>
              <a:rPr lang="de-DE" baseline="0" dirty="0"/>
              <a:t>This </a:t>
            </a:r>
            <a:r>
              <a:rPr lang="de-DE" baseline="0" dirty="0" err="1"/>
              <a:t>is</a:t>
            </a:r>
            <a:r>
              <a:rPr lang="de-DE" baseline="0" dirty="0"/>
              <a:t> </a:t>
            </a:r>
            <a:r>
              <a:rPr lang="de-DE" baseline="0" dirty="0" err="1"/>
              <a:t>the</a:t>
            </a:r>
            <a:r>
              <a:rPr lang="de-DE" baseline="0" dirty="0"/>
              <a:t> </a:t>
            </a:r>
            <a:r>
              <a:rPr lang="de-DE" baseline="0" dirty="0" err="1"/>
              <a:t>cell</a:t>
            </a:r>
            <a:r>
              <a:rPr lang="de-DE" baseline="0" dirty="0"/>
              <a:t>, </a:t>
            </a:r>
            <a:r>
              <a:rPr lang="de-DE" baseline="0" dirty="0" err="1"/>
              <a:t>the</a:t>
            </a:r>
            <a:r>
              <a:rPr lang="de-DE" baseline="0" dirty="0"/>
              <a:t> </a:t>
            </a:r>
            <a:r>
              <a:rPr lang="de-DE" baseline="0" dirty="0" err="1"/>
              <a:t>nucleus</a:t>
            </a:r>
            <a:r>
              <a:rPr lang="de-DE" baseline="0" dirty="0"/>
              <a:t>, </a:t>
            </a:r>
            <a:r>
              <a:rPr lang="de-DE" baseline="0" dirty="0" err="1"/>
              <a:t>where</a:t>
            </a:r>
            <a:r>
              <a:rPr lang="de-DE" baseline="0" dirty="0"/>
              <a:t> </a:t>
            </a:r>
            <a:r>
              <a:rPr lang="de-DE" baseline="0" dirty="0" err="1"/>
              <a:t>the</a:t>
            </a:r>
            <a:r>
              <a:rPr lang="de-DE" baseline="0" dirty="0"/>
              <a:t> </a:t>
            </a:r>
            <a:r>
              <a:rPr lang="de-DE" baseline="0" dirty="0" err="1"/>
              <a:t>dna</a:t>
            </a:r>
            <a:r>
              <a:rPr lang="de-DE" baseline="0" dirty="0"/>
              <a:t> </a:t>
            </a:r>
            <a:r>
              <a:rPr lang="de-DE" baseline="0" dirty="0" err="1"/>
              <a:t>is</a:t>
            </a:r>
            <a:r>
              <a:rPr lang="de-DE" baseline="0" dirty="0"/>
              <a:t>. </a:t>
            </a:r>
          </a:p>
          <a:p>
            <a:r>
              <a:rPr lang="de-DE" baseline="0" dirty="0"/>
              <a:t>These </a:t>
            </a:r>
            <a:r>
              <a:rPr lang="de-DE" baseline="0" dirty="0" err="1"/>
              <a:t>are</a:t>
            </a:r>
            <a:r>
              <a:rPr lang="de-DE" baseline="0" dirty="0"/>
              <a:t> all </a:t>
            </a:r>
            <a:r>
              <a:rPr lang="de-DE" baseline="0" dirty="0" err="1"/>
              <a:t>proteins</a:t>
            </a:r>
            <a:r>
              <a:rPr lang="de-DE" baseline="0" dirty="0"/>
              <a:t> </a:t>
            </a:r>
            <a:r>
              <a:rPr lang="de-DE" baseline="0" dirty="0" err="1"/>
              <a:t>interacting</a:t>
            </a:r>
            <a:r>
              <a:rPr lang="de-DE" baseline="0" dirty="0"/>
              <a:t> </a:t>
            </a:r>
            <a:r>
              <a:rPr lang="de-DE" baseline="0" dirty="0" err="1"/>
              <a:t>with</a:t>
            </a:r>
            <a:r>
              <a:rPr lang="de-DE" baseline="0" dirty="0"/>
              <a:t> </a:t>
            </a:r>
            <a:r>
              <a:rPr lang="de-DE" baseline="0" dirty="0" err="1"/>
              <a:t>each</a:t>
            </a:r>
            <a:r>
              <a:rPr lang="de-DE" baseline="0" dirty="0"/>
              <a:t> </a:t>
            </a:r>
            <a:r>
              <a:rPr lang="de-DE" baseline="0" dirty="0" err="1"/>
              <a:t>other</a:t>
            </a:r>
            <a:r>
              <a:rPr lang="de-DE" baseline="0" dirty="0"/>
              <a:t>.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028004-6F1D-40E7-B189-C0A3F5AD16A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6510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thing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cancer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028004-6F1D-40E7-B189-C0A3F5AD16A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8778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smoking</a:t>
            </a:r>
            <a:r>
              <a:rPr lang="de-DE" dirty="0"/>
              <a:t>, </a:t>
            </a:r>
            <a:r>
              <a:rPr lang="de-DE" dirty="0" err="1"/>
              <a:t>sports</a:t>
            </a:r>
            <a:r>
              <a:rPr lang="de-DE" dirty="0"/>
              <a:t>, </a:t>
            </a:r>
            <a:r>
              <a:rPr lang="de-DE" dirty="0" err="1"/>
              <a:t>healthy</a:t>
            </a:r>
            <a:r>
              <a:rPr lang="de-DE" dirty="0"/>
              <a:t> </a:t>
            </a:r>
            <a:r>
              <a:rPr lang="de-DE" dirty="0" err="1"/>
              <a:t>eating</a:t>
            </a:r>
            <a:r>
              <a:rPr lang="de-DE" dirty="0"/>
              <a:t>, </a:t>
            </a:r>
            <a:r>
              <a:rPr lang="de-DE" dirty="0" err="1"/>
              <a:t>low</a:t>
            </a:r>
            <a:r>
              <a:rPr lang="de-DE" dirty="0"/>
              <a:t> </a:t>
            </a:r>
            <a:r>
              <a:rPr lang="de-DE" dirty="0" err="1"/>
              <a:t>weight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028004-6F1D-40E7-B189-C0A3F5AD16A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9827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371601"/>
            <a:ext cx="104648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505200"/>
            <a:ext cx="85344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3DA13-93C5-4B0A-B905-7DBB4F7FAF5A}" type="datetimeFigureOut">
              <a:rPr lang="en-US" smtClean="0"/>
              <a:t>12/30/2016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F5400-15A6-42CE-A415-0E365C2D3F87}" type="slidenum">
              <a:rPr lang="en-US" smtClean="0"/>
              <a:t>‹Nr.›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914400" y="3398520"/>
            <a:ext cx="104648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3DA13-93C5-4B0A-B905-7DBB4F7FAF5A}" type="datetimeFigureOut">
              <a:rPr lang="en-US" smtClean="0"/>
              <a:t>12/30/2016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F5400-15A6-42CE-A415-0E365C2D3F87}" type="slidenum">
              <a:rPr lang="en-US" smtClean="0"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609600"/>
            <a:ext cx="2743200" cy="5867400"/>
          </a:xfrm>
        </p:spPr>
        <p:txBody>
          <a:bodyPr vert="eaVert" anchor="b"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609600"/>
            <a:ext cx="8026400" cy="5867400"/>
          </a:xfrm>
        </p:spPr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3DA13-93C5-4B0A-B905-7DBB4F7FAF5A}" type="datetimeFigureOut">
              <a:rPr lang="en-US" smtClean="0"/>
              <a:t>12/30/2016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F5400-15A6-42CE-A415-0E365C2D3F87}" type="slidenum">
              <a:rPr lang="en-US" smtClean="0"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3DA13-93C5-4B0A-B905-7DBB4F7FAF5A}" type="datetimeFigureOut">
              <a:rPr lang="en-US" smtClean="0"/>
              <a:t>12/30/2016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F5400-15A6-42CE-A415-0E365C2D3F87}" type="slidenum">
              <a:rPr lang="en-US" smtClean="0"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2362201"/>
            <a:ext cx="103632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4626865"/>
            <a:ext cx="103632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3DA13-93C5-4B0A-B905-7DBB4F7FAF5A}" type="datetimeFigureOut">
              <a:rPr lang="en-US" smtClean="0"/>
              <a:t>12/30/2016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F5400-15A6-42CE-A415-0E365C2D3F87}" type="slidenum">
              <a:rPr lang="en-US" smtClean="0"/>
              <a:t>‹Nr.›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975360" y="4599432"/>
            <a:ext cx="104648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73352"/>
            <a:ext cx="53848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73352"/>
            <a:ext cx="53848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3DA13-93C5-4B0A-B905-7DBB4F7FAF5A}" type="datetimeFigureOut">
              <a:rPr lang="en-US" smtClean="0"/>
              <a:t>12/30/2016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F5400-15A6-42CE-A415-0E365C2D3F87}" type="slidenum">
              <a:rPr lang="en-US" smtClean="0"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76400"/>
            <a:ext cx="524256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438400"/>
            <a:ext cx="524256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39840" y="1676400"/>
            <a:ext cx="524256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9840" y="2438400"/>
            <a:ext cx="524256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3DA13-93C5-4B0A-B905-7DBB4F7FAF5A}" type="datetimeFigureOut">
              <a:rPr lang="en-US" smtClean="0"/>
              <a:t>12/30/2016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F5400-15A6-42CE-A415-0E365C2D3F87}" type="slidenum">
              <a:rPr lang="en-US" smtClean="0"/>
              <a:t>‹Nr.›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3741949" y="4045691"/>
            <a:ext cx="4709160" cy="1059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3DA13-93C5-4B0A-B905-7DBB4F7FAF5A}" type="datetimeFigureOut">
              <a:rPr lang="en-US" smtClean="0"/>
              <a:t>12/30/2016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F5400-15A6-42CE-A415-0E365C2D3F87}" type="slidenum">
              <a:rPr lang="en-US" smtClean="0"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3DA13-93C5-4B0A-B905-7DBB4F7FAF5A}" type="datetimeFigureOut">
              <a:rPr lang="en-US" smtClean="0"/>
              <a:t>12/30/2016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F5400-15A6-42CE-A415-0E365C2D3F87}" type="slidenum">
              <a:rPr lang="en-US" smtClean="0"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792080"/>
            <a:ext cx="2852928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62400" y="792080"/>
            <a:ext cx="7620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2130553"/>
            <a:ext cx="2852928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3DA13-93C5-4B0A-B905-7DBB4F7FAF5A}" type="datetimeFigureOut">
              <a:rPr lang="en-US" smtClean="0"/>
              <a:t>12/30/2016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F5400-15A6-42CE-A415-0E365C2D3F87}" type="slidenum">
              <a:rPr lang="en-US" smtClean="0"/>
              <a:t>‹Nr.›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912152" y="3579942"/>
            <a:ext cx="5577840" cy="2117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792480"/>
            <a:ext cx="2856907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11480" y="838201"/>
            <a:ext cx="787252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133600"/>
            <a:ext cx="2852928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3DA13-93C5-4B0A-B905-7DBB4F7FAF5A}" type="datetimeFigureOut">
              <a:rPr lang="en-US" smtClean="0"/>
              <a:t>12/30/2016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F5400-15A6-42CE-A415-0E365C2D3F87}" type="slidenum">
              <a:rPr lang="en-US" smtClean="0"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12192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533400"/>
            <a:ext cx="109728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12192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18288"/>
            <a:ext cx="3860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3143DA13-93C5-4B0A-B905-7DBB4F7FAF5A}" type="datetimeFigureOut">
              <a:rPr lang="en-US" smtClean="0"/>
              <a:t>12/30/2016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0" y="18288"/>
            <a:ext cx="54864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160000" y="18288"/>
            <a:ext cx="14224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7D4F5400-15A6-42CE-A415-0E365C2D3F87}" type="slidenum">
              <a:rPr lang="en-US" smtClean="0"/>
              <a:t>‹Nr.›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de-DE" sz="4000" dirty="0" err="1"/>
              <a:t>Genetic</a:t>
            </a:r>
            <a:r>
              <a:rPr lang="de-DE" sz="4000" dirty="0"/>
              <a:t> </a:t>
            </a:r>
            <a:r>
              <a:rPr lang="de-DE" sz="4000" dirty="0" err="1"/>
              <a:t>codes</a:t>
            </a:r>
            <a:r>
              <a:rPr lang="de-DE" sz="4000" dirty="0"/>
              <a:t> </a:t>
            </a:r>
            <a:r>
              <a:rPr lang="de-DE" sz="4000" dirty="0" err="1"/>
              <a:t>and</a:t>
            </a:r>
            <a:r>
              <a:rPr lang="de-DE" sz="4000" dirty="0"/>
              <a:t> </a:t>
            </a:r>
            <a:r>
              <a:rPr lang="de-DE" sz="4000" dirty="0" err="1"/>
              <a:t>what</a:t>
            </a:r>
            <a:r>
              <a:rPr lang="de-DE" sz="4000" dirty="0"/>
              <a:t> </a:t>
            </a:r>
            <a:r>
              <a:rPr lang="de-DE" sz="4000" dirty="0" err="1"/>
              <a:t>they</a:t>
            </a:r>
            <a:r>
              <a:rPr lang="de-DE" sz="4000" dirty="0"/>
              <a:t> </a:t>
            </a:r>
            <a:r>
              <a:rPr lang="de-DE" sz="4000" dirty="0" err="1"/>
              <a:t>tell</a:t>
            </a:r>
            <a:r>
              <a:rPr lang="de-DE" sz="4000" dirty="0"/>
              <a:t> </a:t>
            </a:r>
            <a:r>
              <a:rPr lang="de-DE" sz="4000" dirty="0" err="1"/>
              <a:t>us</a:t>
            </a:r>
            <a:r>
              <a:rPr lang="de-DE" sz="4000" dirty="0"/>
              <a:t> </a:t>
            </a:r>
            <a:endParaRPr lang="en-US" sz="4000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everyone</a:t>
            </a:r>
            <a:r>
              <a:rPr lang="de-DE" dirty="0"/>
              <a:t> </a:t>
            </a:r>
            <a:r>
              <a:rPr lang="de-DE" dirty="0" err="1"/>
              <a:t>else</a:t>
            </a:r>
            <a:r>
              <a:rPr lang="de-DE" dirty="0"/>
              <a:t>.</a:t>
            </a:r>
            <a:endParaRPr lang="en-US" dirty="0"/>
          </a:p>
        </p:txBody>
      </p:sp>
      <p:sp>
        <p:nvSpPr>
          <p:cNvPr id="4" name="Textfeld 3"/>
          <p:cNvSpPr txBox="1"/>
          <p:nvPr/>
        </p:nvSpPr>
        <p:spPr>
          <a:xfrm>
            <a:off x="9123988" y="6488668"/>
            <a:ext cx="1544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Anna Müllner</a:t>
            </a:r>
          </a:p>
        </p:txBody>
      </p:sp>
    </p:spTree>
    <p:extLst>
      <p:ext uri="{BB962C8B-B14F-4D97-AF65-F5344CB8AC3E}">
        <p14:creationId xmlns:p14="http://schemas.microsoft.com/office/powerpoint/2010/main" val="3673656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err="1"/>
              <a:t>Genomically</a:t>
            </a:r>
            <a:r>
              <a:rPr lang="de-DE" dirty="0"/>
              <a:t>, </a:t>
            </a:r>
            <a:r>
              <a:rPr lang="de-DE" dirty="0" err="1"/>
              <a:t>we‘re</a:t>
            </a:r>
            <a:r>
              <a:rPr lang="de-DE" dirty="0"/>
              <a:t> not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special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Expected</a:t>
            </a:r>
            <a:r>
              <a:rPr lang="de-DE" dirty="0"/>
              <a:t> 100.000 genes</a:t>
            </a:r>
          </a:p>
          <a:p>
            <a:r>
              <a:rPr lang="de-DE" dirty="0"/>
              <a:t>„The </a:t>
            </a:r>
            <a:r>
              <a:rPr lang="de-DE" dirty="0" err="1"/>
              <a:t>language</a:t>
            </a:r>
            <a:r>
              <a:rPr lang="de-DE" dirty="0"/>
              <a:t> in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God</a:t>
            </a:r>
            <a:r>
              <a:rPr lang="de-DE" dirty="0"/>
              <a:t> </a:t>
            </a:r>
            <a:r>
              <a:rPr lang="de-DE" dirty="0" err="1"/>
              <a:t>created</a:t>
            </a:r>
            <a:r>
              <a:rPr lang="de-DE" dirty="0"/>
              <a:t> </a:t>
            </a:r>
            <a:r>
              <a:rPr lang="de-DE" dirty="0" err="1"/>
              <a:t>life</a:t>
            </a:r>
            <a:r>
              <a:rPr lang="de-DE" dirty="0"/>
              <a:t>“ Bill Clinton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19-20.000 Genes</a:t>
            </a:r>
          </a:p>
          <a:p>
            <a:pPr lvl="1"/>
            <a:r>
              <a:rPr lang="de-DE" dirty="0"/>
              <a:t>Same </a:t>
            </a:r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nematodes</a:t>
            </a:r>
            <a:endParaRPr lang="de-DE" dirty="0"/>
          </a:p>
          <a:p>
            <a:pPr lvl="1"/>
            <a:r>
              <a:rPr lang="de-DE" dirty="0"/>
              <a:t>Just </a:t>
            </a:r>
            <a:r>
              <a:rPr lang="de-DE" dirty="0" err="1"/>
              <a:t>four</a:t>
            </a:r>
            <a:r>
              <a:rPr lang="de-DE" dirty="0"/>
              <a:t> </a:t>
            </a:r>
            <a:r>
              <a:rPr lang="de-DE" dirty="0" err="1"/>
              <a:t>times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than</a:t>
            </a:r>
            <a:r>
              <a:rPr lang="de-DE" dirty="0"/>
              <a:t> </a:t>
            </a:r>
            <a:r>
              <a:rPr lang="de-DE" dirty="0" err="1"/>
              <a:t>colon</a:t>
            </a:r>
            <a:r>
              <a:rPr lang="de-DE" dirty="0"/>
              <a:t> </a:t>
            </a:r>
            <a:r>
              <a:rPr lang="de-DE" dirty="0" err="1"/>
              <a:t>bacteria</a:t>
            </a:r>
            <a:endParaRPr lang="de-DE" dirty="0"/>
          </a:p>
          <a:p>
            <a:endParaRPr lang="de-DE" dirty="0"/>
          </a:p>
        </p:txBody>
      </p:sp>
      <p:pic>
        <p:nvPicPr>
          <p:cNvPr id="7170" name="Picture 2" descr="https://upload.wikimedia.org/wikipedia/commons/9/94/Holygrail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0216" y="2924944"/>
            <a:ext cx="2003648" cy="3212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8177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„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don‘t</a:t>
            </a:r>
            <a:r>
              <a:rPr lang="de-DE" dirty="0"/>
              <a:t> </a:t>
            </a:r>
            <a:r>
              <a:rPr lang="de-DE" dirty="0" err="1"/>
              <a:t>know</a:t>
            </a:r>
            <a:r>
              <a:rPr lang="de-DE" dirty="0"/>
              <a:t> a </a:t>
            </a:r>
            <a:r>
              <a:rPr lang="de-DE" dirty="0" err="1"/>
              <a:t>shit</a:t>
            </a:r>
            <a:r>
              <a:rPr lang="de-DE" dirty="0"/>
              <a:t>“ (Craig </a:t>
            </a:r>
            <a:r>
              <a:rPr lang="de-DE" dirty="0" err="1"/>
              <a:t>Venter</a:t>
            </a:r>
            <a:r>
              <a:rPr lang="de-DE" dirty="0"/>
              <a:t>)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 descr="https://cdn.meme.am/cache/images/folder687/300x/277968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1784" y="1700808"/>
            <a:ext cx="4224822" cy="3816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21595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9696" y="1844824"/>
            <a:ext cx="5001344" cy="3751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2756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Finding</a:t>
            </a:r>
            <a:r>
              <a:rPr lang="de-DE" dirty="0"/>
              <a:t> </a:t>
            </a:r>
            <a:r>
              <a:rPr lang="de-DE" dirty="0" err="1"/>
              <a:t>Answers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Compare</a:t>
            </a:r>
            <a:r>
              <a:rPr lang="de-DE" dirty="0"/>
              <a:t> </a:t>
            </a:r>
            <a:r>
              <a:rPr lang="de-DE" dirty="0" err="1"/>
              <a:t>Genomes</a:t>
            </a:r>
            <a:endParaRPr lang="de-DE" dirty="0"/>
          </a:p>
          <a:p>
            <a:pPr lvl="1"/>
            <a:r>
              <a:rPr lang="de-DE" dirty="0"/>
              <a:t>1000 </a:t>
            </a:r>
            <a:r>
              <a:rPr lang="de-DE" dirty="0" err="1"/>
              <a:t>Genomes</a:t>
            </a:r>
            <a:r>
              <a:rPr lang="de-DE" dirty="0"/>
              <a:t> Project</a:t>
            </a:r>
          </a:p>
          <a:p>
            <a:pPr lvl="1"/>
            <a:r>
              <a:rPr lang="de-DE" dirty="0"/>
              <a:t>10K </a:t>
            </a:r>
            <a:r>
              <a:rPr lang="de-DE" dirty="0" err="1"/>
              <a:t>Autism</a:t>
            </a:r>
            <a:r>
              <a:rPr lang="de-DE" dirty="0"/>
              <a:t> Genome Project</a:t>
            </a:r>
          </a:p>
          <a:p>
            <a:pPr lvl="1"/>
            <a:r>
              <a:rPr lang="de-DE" dirty="0"/>
              <a:t>100K </a:t>
            </a:r>
            <a:r>
              <a:rPr lang="de-DE" dirty="0" err="1"/>
              <a:t>Genomes</a:t>
            </a:r>
            <a:r>
              <a:rPr lang="de-DE" dirty="0"/>
              <a:t> Project (UK)</a:t>
            </a:r>
          </a:p>
          <a:p>
            <a:pPr lvl="1"/>
            <a:r>
              <a:rPr lang="de-DE" dirty="0"/>
              <a:t>1 Million </a:t>
            </a:r>
            <a:r>
              <a:rPr lang="de-DE" dirty="0" err="1"/>
              <a:t>Genomes</a:t>
            </a:r>
            <a:r>
              <a:rPr lang="de-DE" dirty="0"/>
              <a:t> Project (US)</a:t>
            </a:r>
          </a:p>
          <a:p>
            <a:pPr lvl="1"/>
            <a:r>
              <a:rPr lang="de-DE" dirty="0"/>
              <a:t>Cancer Genome Project</a:t>
            </a:r>
          </a:p>
          <a:p>
            <a:pPr lvl="1"/>
            <a:endParaRPr lang="de-DE" dirty="0"/>
          </a:p>
          <a:p>
            <a:pPr lvl="1"/>
            <a:r>
              <a:rPr lang="de-DE" dirty="0" err="1"/>
              <a:t>Personalized</a:t>
            </a:r>
            <a:r>
              <a:rPr lang="de-DE" dirty="0"/>
              <a:t> </a:t>
            </a:r>
            <a:r>
              <a:rPr lang="de-DE" dirty="0" err="1"/>
              <a:t>Medicine</a:t>
            </a:r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r>
              <a:rPr lang="de-DE" dirty="0"/>
              <a:t>These will also not </a:t>
            </a:r>
            <a:r>
              <a:rPr lang="de-DE" dirty="0" err="1"/>
              <a:t>answer</a:t>
            </a:r>
            <a:r>
              <a:rPr lang="de-DE" dirty="0"/>
              <a:t> all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questions</a:t>
            </a:r>
            <a:endParaRPr lang="de-DE" dirty="0"/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1896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Interaction, Regulation and Environment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631504" y="1600200"/>
            <a:ext cx="9145016" cy="4876800"/>
          </a:xfrm>
        </p:spPr>
        <p:txBody>
          <a:bodyPr/>
          <a:lstStyle/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pPr marL="0" indent="0">
              <a:buNone/>
            </a:pPr>
            <a:r>
              <a:rPr lang="de-DE" dirty="0" err="1"/>
              <a:t>While</a:t>
            </a:r>
            <a:r>
              <a:rPr lang="de-DE" dirty="0"/>
              <a:t> DNA </a:t>
            </a:r>
            <a:r>
              <a:rPr lang="de-DE" dirty="0" err="1"/>
              <a:t>stays</a:t>
            </a:r>
            <a:r>
              <a:rPr lang="de-DE" dirty="0"/>
              <a:t> </a:t>
            </a:r>
            <a:r>
              <a:rPr lang="de-DE" dirty="0" err="1"/>
              <a:t>static</a:t>
            </a:r>
            <a:r>
              <a:rPr lang="de-DE" dirty="0"/>
              <a:t>,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regulation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DNA </a:t>
            </a:r>
            <a:r>
              <a:rPr lang="de-DE" dirty="0" err="1"/>
              <a:t>varies</a:t>
            </a:r>
            <a:r>
              <a:rPr lang="de-DE" dirty="0"/>
              <a:t> </a:t>
            </a:r>
            <a:r>
              <a:rPr lang="de-DE" dirty="0" err="1"/>
              <a:t>widely</a:t>
            </a:r>
            <a:endParaRPr lang="en-US" dirty="0"/>
          </a:p>
          <a:p>
            <a:endParaRPr lang="en-US" dirty="0"/>
          </a:p>
        </p:txBody>
      </p:sp>
      <p:pic>
        <p:nvPicPr>
          <p:cNvPr id="8194" name="Picture 2" descr="https://upload.wikimedia.org/wikipedia/commons/6/60/Traffic_Light_German_Complex_With_Bicycles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9716" y="1510144"/>
            <a:ext cx="5112568" cy="3834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0646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Our</a:t>
            </a:r>
            <a:r>
              <a:rPr lang="de-DE" dirty="0"/>
              <a:t> DNA </a:t>
            </a:r>
            <a:r>
              <a:rPr lang="de-DE" dirty="0" err="1"/>
              <a:t>is</a:t>
            </a:r>
            <a:r>
              <a:rPr lang="de-DE" dirty="0"/>
              <a:t> a </a:t>
            </a:r>
            <a:r>
              <a:rPr lang="de-DE" dirty="0" err="1"/>
              <a:t>code</a:t>
            </a:r>
            <a:endParaRPr lang="en-US" dirty="0"/>
          </a:p>
        </p:txBody>
      </p:sp>
      <p:sp>
        <p:nvSpPr>
          <p:cNvPr id="8" name="Pfeil nach rechts 7"/>
          <p:cNvSpPr/>
          <p:nvPr/>
        </p:nvSpPr>
        <p:spPr>
          <a:xfrm>
            <a:off x="5159896" y="3284984"/>
            <a:ext cx="2304256" cy="13681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 descr="https://upload.wikimedia.org/wikipedia/commons/c/c1/Hello_World_C%2B%2B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8512" y="2204865"/>
            <a:ext cx="2667000" cy="1319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Dna, Biologie, Wissenschaft, Helix, Eiweiß, Molekül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1" y="4854779"/>
            <a:ext cx="2528647" cy="1422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s://upload.wikimedia.org/wikipedia/en/3/33/Hello_world!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2184" y="2204864"/>
            <a:ext cx="2843808" cy="1134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File:Protein HBZ PDB 1jeb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8208" y="4590412"/>
            <a:ext cx="2627784" cy="2183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99490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DNA </a:t>
            </a:r>
            <a:r>
              <a:rPr lang="de-DE" dirty="0" err="1"/>
              <a:t>codes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proteins</a:t>
            </a:r>
            <a:r>
              <a:rPr lang="de-DE" dirty="0"/>
              <a:t> </a:t>
            </a:r>
            <a:r>
              <a:rPr lang="de-DE" dirty="0" err="1"/>
              <a:t>which</a:t>
            </a:r>
            <a:r>
              <a:rPr lang="de-DE" dirty="0"/>
              <a:t> in turn </a:t>
            </a:r>
            <a:r>
              <a:rPr lang="de-DE" dirty="0" err="1"/>
              <a:t>regulate</a:t>
            </a:r>
            <a:r>
              <a:rPr lang="de-DE" dirty="0"/>
              <a:t> DNA</a:t>
            </a:r>
            <a:endParaRPr lang="en-US" dirty="0"/>
          </a:p>
        </p:txBody>
      </p:sp>
      <p:pic>
        <p:nvPicPr>
          <p:cNvPr id="6146" name="Picture 2" descr="File:Signal transduction pathways.pn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7609" y="1627202"/>
            <a:ext cx="6969905" cy="5114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5961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" dirty="0"/>
              <a:t>Still, it does have i</a:t>
            </a:r>
            <a:r>
              <a:rPr lang="de-DE" dirty="0" err="1"/>
              <a:t>ts</a:t>
            </a:r>
            <a:r>
              <a:rPr lang="de-DE" dirty="0"/>
              <a:t> </a:t>
            </a:r>
            <a:r>
              <a:rPr lang="de-DE" dirty="0" err="1"/>
              <a:t>uses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Genetic Sequencing will still provide valuable information</a:t>
            </a:r>
          </a:p>
          <a:p>
            <a:pPr lvl="1"/>
            <a:r>
              <a:rPr lang="en-US" dirty="0"/>
              <a:t>But valuable for whom?</a:t>
            </a:r>
          </a:p>
          <a:p>
            <a:r>
              <a:rPr lang="en-US" dirty="0"/>
              <a:t>Whole Genome Sequencing could soon be used instead of specific tests because it has become cheaper</a:t>
            </a:r>
          </a:p>
          <a:p>
            <a:endParaRPr lang="en-US" dirty="0"/>
          </a:p>
          <a:p>
            <a:r>
              <a:rPr lang="en-US" dirty="0"/>
              <a:t>Possibility to study</a:t>
            </a:r>
          </a:p>
          <a:p>
            <a:pPr lvl="1"/>
            <a:r>
              <a:rPr lang="en-US" dirty="0"/>
              <a:t>Specific genes in a population</a:t>
            </a:r>
          </a:p>
          <a:p>
            <a:pPr lvl="1"/>
            <a:r>
              <a:rPr lang="en-US" dirty="0"/>
              <a:t>Genetic diseases </a:t>
            </a:r>
          </a:p>
          <a:p>
            <a:pPr lvl="1"/>
            <a:r>
              <a:rPr lang="en-US" dirty="0"/>
              <a:t>Inherited cancer</a:t>
            </a:r>
          </a:p>
          <a:p>
            <a:pPr lvl="1"/>
            <a:r>
              <a:rPr lang="en-US" dirty="0"/>
              <a:t>Genetic risks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97684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" dirty="0"/>
              <a:t>Do we need Genome Sequencing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Diseased with Single-Gene Cause</a:t>
            </a:r>
          </a:p>
          <a:p>
            <a:pPr lvl="1"/>
            <a:r>
              <a:rPr lang="en-US" dirty="0" err="1"/>
              <a:t>Huntingtons</a:t>
            </a:r>
            <a:r>
              <a:rPr lang="en-US" dirty="0"/>
              <a:t>, Cystic Fibrosis… </a:t>
            </a:r>
          </a:p>
          <a:p>
            <a:pPr lvl="1"/>
            <a:r>
              <a:rPr lang="en-US" dirty="0"/>
              <a:t>These are rare</a:t>
            </a:r>
          </a:p>
          <a:p>
            <a:r>
              <a:rPr lang="en-US" dirty="0"/>
              <a:t>Cancer Genes</a:t>
            </a:r>
          </a:p>
          <a:p>
            <a:pPr lvl="1"/>
            <a:r>
              <a:rPr lang="en-US" dirty="0"/>
              <a:t>if the gene is mutated, the individual will to a high </a:t>
            </a:r>
            <a:r>
              <a:rPr lang="en-US" dirty="0" err="1"/>
              <a:t>likelyhood</a:t>
            </a:r>
            <a:r>
              <a:rPr lang="en-US" dirty="0"/>
              <a:t> suffer from cancer at some (early) point in life</a:t>
            </a:r>
          </a:p>
          <a:p>
            <a:pPr lvl="2"/>
            <a:r>
              <a:rPr lang="en-US" dirty="0"/>
              <a:t>Breast/Ovarian Cancer</a:t>
            </a:r>
          </a:p>
          <a:p>
            <a:pPr lvl="2"/>
            <a:r>
              <a:rPr lang="en-US" dirty="0"/>
              <a:t>Colon Cancer</a:t>
            </a:r>
          </a:p>
          <a:p>
            <a:pPr lvl="2"/>
            <a:r>
              <a:rPr lang="en-US" dirty="0"/>
              <a:t>Special syndromes like Li-</a:t>
            </a:r>
            <a:r>
              <a:rPr lang="en-US" dirty="0" err="1"/>
              <a:t>Fraumeni</a:t>
            </a:r>
            <a:r>
              <a:rPr lang="en-US" dirty="0"/>
              <a:t> Syndrome</a:t>
            </a:r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pic>
        <p:nvPicPr>
          <p:cNvPr id="9218" name="Picture 2" descr="File:Angelina Jolie 2 June 2014 (cropped)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4272" y="3732092"/>
            <a:ext cx="1930586" cy="2744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feld 3"/>
          <p:cNvSpPr txBox="1"/>
          <p:nvPr/>
        </p:nvSpPr>
        <p:spPr>
          <a:xfrm>
            <a:off x="8516127" y="6465794"/>
            <a:ext cx="2056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CC </a:t>
            </a:r>
            <a:r>
              <a:rPr lang="de-DE" dirty="0" err="1"/>
              <a:t>by</a:t>
            </a:r>
            <a:r>
              <a:rPr lang="de-DE" dirty="0"/>
              <a:t> 2.0 </a:t>
            </a:r>
            <a:r>
              <a:rPr lang="de-DE" dirty="0" err="1"/>
              <a:t>Stemoc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482858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3752" y="2162934"/>
            <a:ext cx="4204762" cy="439026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" dirty="0"/>
              <a:t>In the Western world we will probably die from...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Cardio Vascular Disease</a:t>
            </a:r>
          </a:p>
          <a:p>
            <a:r>
              <a:rPr lang="en-US" dirty="0"/>
              <a:t>Cancer</a:t>
            </a:r>
          </a:p>
        </p:txBody>
      </p:sp>
      <p:sp>
        <p:nvSpPr>
          <p:cNvPr id="6" name="Textfeld 5"/>
          <p:cNvSpPr txBox="1"/>
          <p:nvPr/>
        </p:nvSpPr>
        <p:spPr>
          <a:xfrm>
            <a:off x="7536161" y="3610816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CVD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3575721" y="530120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8" name="Textfeld 7"/>
          <p:cNvSpPr txBox="1"/>
          <p:nvPr/>
        </p:nvSpPr>
        <p:spPr>
          <a:xfrm>
            <a:off x="5501904" y="5877272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Cancer</a:t>
            </a:r>
          </a:p>
        </p:txBody>
      </p:sp>
    </p:spTree>
    <p:extLst>
      <p:ext uri="{BB962C8B-B14F-4D97-AF65-F5344CB8AC3E}">
        <p14:creationId xmlns:p14="http://schemas.microsoft.com/office/powerpoint/2010/main" val="36129126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de-DE" sz="3200" dirty="0"/>
          </a:p>
          <a:p>
            <a:pPr marL="0" indent="0" algn="ctr">
              <a:buNone/>
            </a:pPr>
            <a:endParaRPr lang="de-DE" sz="3200" dirty="0"/>
          </a:p>
          <a:p>
            <a:pPr marL="0" indent="0" algn="ctr">
              <a:buNone/>
            </a:pPr>
            <a:r>
              <a:rPr lang="de-DE" sz="3200" dirty="0"/>
              <a:t>Who am I </a:t>
            </a:r>
            <a:r>
              <a:rPr lang="de-DE" sz="3200" dirty="0" err="1"/>
              <a:t>and</a:t>
            </a:r>
            <a:r>
              <a:rPr lang="de-DE" sz="3200" dirty="0"/>
              <a:t> </a:t>
            </a:r>
            <a:r>
              <a:rPr lang="de-DE" sz="3200" dirty="0" err="1"/>
              <a:t>how</a:t>
            </a:r>
            <a:r>
              <a:rPr lang="de-DE" sz="3200" dirty="0"/>
              <a:t> </a:t>
            </a:r>
            <a:r>
              <a:rPr lang="de-DE" sz="3200" dirty="0" err="1"/>
              <a:t>did</a:t>
            </a:r>
            <a:r>
              <a:rPr lang="de-DE" sz="3200" dirty="0"/>
              <a:t> I </a:t>
            </a:r>
            <a:r>
              <a:rPr lang="de-DE" sz="3200" dirty="0" err="1"/>
              <a:t>get</a:t>
            </a:r>
            <a:r>
              <a:rPr lang="de-DE" sz="3200" dirty="0"/>
              <a:t> </a:t>
            </a:r>
            <a:r>
              <a:rPr lang="de-DE" sz="3200" dirty="0" err="1"/>
              <a:t>here</a:t>
            </a:r>
            <a:r>
              <a:rPr lang="de-DE" sz="3200" dirty="0"/>
              <a:t>?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2556900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" dirty="0"/>
              <a:t>Main Way to not get cancer or CVD is to be boring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Healthy lifestyle</a:t>
            </a:r>
          </a:p>
          <a:p>
            <a:r>
              <a:rPr lang="en-US" dirty="0"/>
              <a:t>Radioactivity, UV</a:t>
            </a:r>
          </a:p>
          <a:p>
            <a:r>
              <a:rPr lang="en-US" dirty="0"/>
              <a:t>Screening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Cancer is mostly bad luck. </a:t>
            </a:r>
          </a:p>
          <a:p>
            <a:endParaRPr lang="en-US" dirty="0"/>
          </a:p>
          <a:p>
            <a:r>
              <a:rPr lang="en-US" dirty="0"/>
              <a:t>If you don’t get it, it means you’ve died of something else before you got it.</a:t>
            </a:r>
          </a:p>
          <a:p>
            <a:endParaRPr lang="en-US" dirty="0"/>
          </a:p>
          <a:p>
            <a:r>
              <a:rPr lang="en-US" dirty="0"/>
              <a:t>Genetic risk factors mostly play a very little role</a:t>
            </a:r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sp>
        <p:nvSpPr>
          <p:cNvPr id="4" name="Titel 1"/>
          <p:cNvSpPr txBox="1">
            <a:spLocks/>
          </p:cNvSpPr>
          <p:nvPr/>
        </p:nvSpPr>
        <p:spPr>
          <a:xfrm>
            <a:off x="1970856" y="3086472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E</a:t>
            </a:r>
            <a:r>
              <a:rPr lang="de" dirty="0"/>
              <a:t>ven then…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443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Private </a:t>
            </a:r>
            <a:r>
              <a:rPr lang="de-DE" dirty="0" err="1"/>
              <a:t>Genetic</a:t>
            </a:r>
            <a:r>
              <a:rPr lang="de-DE" dirty="0"/>
              <a:t> </a:t>
            </a:r>
            <a:r>
              <a:rPr lang="de-DE" dirty="0" err="1"/>
              <a:t>Sequencing</a:t>
            </a:r>
            <a:endParaRPr lang="en-US" dirty="0"/>
          </a:p>
        </p:txBody>
      </p:sp>
      <p:sp>
        <p:nvSpPr>
          <p:cNvPr id="5" name="Textplatzhalt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10560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" dirty="0"/>
              <a:t>Private Genetic Sequencing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23andme</a:t>
            </a:r>
          </a:p>
          <a:p>
            <a:pPr lvl="1"/>
            <a:r>
              <a:rPr lang="en-US" dirty="0"/>
              <a:t>Mail in genetic tests</a:t>
            </a:r>
          </a:p>
          <a:p>
            <a:pPr lvl="1"/>
            <a:r>
              <a:rPr lang="en-US" dirty="0"/>
              <a:t>Diseases and ethnicity</a:t>
            </a:r>
          </a:p>
          <a:p>
            <a:pPr lvl="1"/>
            <a:r>
              <a:rPr lang="en-US" dirty="0"/>
              <a:t>Sequence &gt;500K locations</a:t>
            </a:r>
          </a:p>
          <a:p>
            <a:r>
              <a:rPr lang="en-US" dirty="0"/>
              <a:t>Ancestry</a:t>
            </a:r>
          </a:p>
          <a:p>
            <a:r>
              <a:rPr lang="en-US" dirty="0"/>
              <a:t>igenea.com “surname project”</a:t>
            </a:r>
          </a:p>
          <a:p>
            <a:pPr lvl="1"/>
            <a:r>
              <a:rPr lang="en-US" dirty="0"/>
              <a:t>Information on male lineage combined with last name</a:t>
            </a:r>
          </a:p>
          <a:p>
            <a:r>
              <a:rPr lang="en-US" dirty="0"/>
              <a:t>WGS: e.g. </a:t>
            </a:r>
          </a:p>
          <a:p>
            <a:pPr lvl="1"/>
            <a:r>
              <a:rPr lang="en-US" dirty="0"/>
              <a:t>Full Genomes Corporation, </a:t>
            </a:r>
            <a:r>
              <a:rPr lang="en-US" dirty="0" err="1"/>
              <a:t>Guardiome</a:t>
            </a:r>
            <a:r>
              <a:rPr lang="en-US" dirty="0"/>
              <a:t>, Gene by Gene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This means, they have quite some genetic information stored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83147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074" name="Picture 2" descr="File:Donald Trump Approves 201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7729" y="552736"/>
            <a:ext cx="5000625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hteck 5"/>
          <p:cNvSpPr/>
          <p:nvPr/>
        </p:nvSpPr>
        <p:spPr>
          <a:xfrm>
            <a:off x="7392144" y="6508457"/>
            <a:ext cx="33393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/>
              <a:t>CC </a:t>
            </a:r>
            <a:r>
              <a:rPr lang="de-DE" dirty="0" err="1"/>
              <a:t>by</a:t>
            </a:r>
            <a:r>
              <a:rPr lang="de-DE" dirty="0"/>
              <a:t> 2.0 JimmyNeutron2016 </a:t>
            </a:r>
          </a:p>
        </p:txBody>
      </p:sp>
    </p:spTree>
    <p:extLst>
      <p:ext uri="{BB962C8B-B14F-4D97-AF65-F5344CB8AC3E}">
        <p14:creationId xmlns:p14="http://schemas.microsoft.com/office/powerpoint/2010/main" val="23142617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8622" y="1844825"/>
            <a:ext cx="8086725" cy="2828925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 Kashmir Hill, 2010</a:t>
            </a:r>
          </a:p>
        </p:txBody>
      </p:sp>
      <p:sp>
        <p:nvSpPr>
          <p:cNvPr id="4" name="Rechteck 3"/>
          <p:cNvSpPr/>
          <p:nvPr/>
        </p:nvSpPr>
        <p:spPr>
          <a:xfrm>
            <a:off x="2351584" y="3651344"/>
            <a:ext cx="7200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962440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Robert </a:t>
            </a:r>
            <a:r>
              <a:rPr lang="en-US" dirty="0" err="1"/>
              <a:t>Langreth</a:t>
            </a:r>
            <a:r>
              <a:rPr lang="en-US" dirty="0"/>
              <a:t>, 2011</a:t>
            </a:r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11" b="66853"/>
          <a:stretch/>
        </p:blipFill>
        <p:spPr bwMode="auto">
          <a:xfrm>
            <a:off x="1663403" y="2348881"/>
            <a:ext cx="8865195" cy="18001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hteck 3"/>
          <p:cNvSpPr/>
          <p:nvPr/>
        </p:nvSpPr>
        <p:spPr>
          <a:xfrm>
            <a:off x="1924856" y="3717032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de-DE" b="1" dirty="0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34" t="38120"/>
          <a:stretch/>
        </p:blipFill>
        <p:spPr bwMode="auto">
          <a:xfrm>
            <a:off x="6168008" y="2996952"/>
            <a:ext cx="5012670" cy="3861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080" r="56593" b="66853"/>
          <a:stretch/>
        </p:blipFill>
        <p:spPr bwMode="auto">
          <a:xfrm>
            <a:off x="1559496" y="3348608"/>
            <a:ext cx="5232828" cy="10885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814555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usual suspects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528" y="1556792"/>
            <a:ext cx="7084914" cy="36365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3828" y="3428980"/>
            <a:ext cx="3921820" cy="3048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3792" y="2348880"/>
            <a:ext cx="6017956" cy="44191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13981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It‘s</a:t>
            </a:r>
            <a:r>
              <a:rPr lang="de-DE" dirty="0"/>
              <a:t> </a:t>
            </a:r>
            <a:r>
              <a:rPr lang="de-DE" dirty="0" err="1"/>
              <a:t>already</a:t>
            </a:r>
            <a:r>
              <a:rPr lang="de-DE" dirty="0"/>
              <a:t> </a:t>
            </a:r>
            <a:r>
              <a:rPr lang="de-DE" dirty="0" err="1"/>
              <a:t>happening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981200" y="3246909"/>
            <a:ext cx="8229600" cy="3230091"/>
          </a:xfrm>
        </p:spPr>
        <p:txBody>
          <a:bodyPr/>
          <a:lstStyle/>
          <a:p>
            <a:r>
              <a:rPr lang="en-US" dirty="0"/>
              <a:t>DNA on a murder victim</a:t>
            </a:r>
          </a:p>
          <a:p>
            <a:r>
              <a:rPr lang="en-US" dirty="0"/>
              <a:t>Voluntary Y-chromosome-database search</a:t>
            </a:r>
          </a:p>
          <a:p>
            <a:pPr lvl="1"/>
            <a:r>
              <a:rPr lang="en-US" dirty="0"/>
              <a:t>The database lists family names</a:t>
            </a:r>
          </a:p>
          <a:p>
            <a:pPr lvl="1"/>
            <a:r>
              <a:rPr lang="en-US" dirty="0"/>
              <a:t>Y-chromosome is the male sex chromosome</a:t>
            </a:r>
          </a:p>
          <a:p>
            <a:pPr lvl="1"/>
            <a:r>
              <a:rPr lang="en-US" dirty="0"/>
              <a:t>The murderer was related in the male line to a to filmmaker </a:t>
            </a:r>
            <a:r>
              <a:rPr lang="en-US" dirty="0" err="1"/>
              <a:t>Usry</a:t>
            </a:r>
            <a:endParaRPr lang="en-US" dirty="0"/>
          </a:p>
          <a:p>
            <a:r>
              <a:rPr lang="en-US" dirty="0"/>
              <a:t>Complete DNA did not match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3512" y="1484785"/>
            <a:ext cx="8686800" cy="176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71184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Rechteck 3"/>
          <p:cNvSpPr/>
          <p:nvPr/>
        </p:nvSpPr>
        <p:spPr>
          <a:xfrm>
            <a:off x="1801688" y="2852937"/>
            <a:ext cx="8686800" cy="224676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800" dirty="0"/>
              <a:t>Kate Black, privacy officer 23andme: “In the event we are required by law to make a disclosure, we will notify the affected customer through the contact information provided to us, unless doing so would violate the law or a court order.”</a:t>
            </a:r>
          </a:p>
        </p:txBody>
      </p:sp>
    </p:spTree>
    <p:extLst>
      <p:ext uri="{BB962C8B-B14F-4D97-AF65-F5344CB8AC3E}">
        <p14:creationId xmlns:p14="http://schemas.microsoft.com/office/powerpoint/2010/main" val="42621864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„</a:t>
            </a:r>
            <a:r>
              <a:rPr lang="de-DE" dirty="0" err="1"/>
              <a:t>I‘ve</a:t>
            </a:r>
            <a:r>
              <a:rPr lang="de-DE" dirty="0"/>
              <a:t> </a:t>
            </a:r>
            <a:r>
              <a:rPr lang="de-DE" dirty="0" err="1"/>
              <a:t>got</a:t>
            </a:r>
            <a:r>
              <a:rPr lang="de-DE" dirty="0"/>
              <a:t> </a:t>
            </a:r>
            <a:r>
              <a:rPr lang="de-DE" dirty="0" err="1"/>
              <a:t>nothing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hide</a:t>
            </a:r>
            <a:r>
              <a:rPr lang="de-DE" dirty="0"/>
              <a:t>“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960880" y="1600200"/>
            <a:ext cx="8229600" cy="4876800"/>
          </a:xfrm>
        </p:spPr>
        <p:txBody>
          <a:bodyPr/>
          <a:lstStyle/>
          <a:p>
            <a:r>
              <a:rPr lang="de-DE" dirty="0" err="1"/>
              <a:t>Planted</a:t>
            </a:r>
            <a:r>
              <a:rPr lang="de-DE" dirty="0"/>
              <a:t> </a:t>
            </a:r>
            <a:r>
              <a:rPr lang="de-DE" dirty="0" err="1"/>
              <a:t>evidence</a:t>
            </a:r>
            <a:endParaRPr lang="de-DE" dirty="0"/>
          </a:p>
          <a:p>
            <a:r>
              <a:rPr lang="de-DE" dirty="0" err="1"/>
              <a:t>Circumstancial</a:t>
            </a:r>
            <a:r>
              <a:rPr lang="de-DE" dirty="0"/>
              <a:t> </a:t>
            </a:r>
            <a:r>
              <a:rPr lang="de-DE" dirty="0" err="1"/>
              <a:t>evidence</a:t>
            </a:r>
            <a:endParaRPr lang="de-DE" dirty="0"/>
          </a:p>
          <a:p>
            <a:r>
              <a:rPr lang="de-DE" dirty="0"/>
              <a:t>The </a:t>
            </a:r>
            <a:r>
              <a:rPr lang="de-DE" dirty="0" err="1"/>
              <a:t>phantom</a:t>
            </a:r>
            <a:r>
              <a:rPr lang="de-DE" dirty="0"/>
              <a:t> DNA</a:t>
            </a:r>
          </a:p>
          <a:p>
            <a:pPr lvl="1"/>
            <a:r>
              <a:rPr lang="de-DE" dirty="0"/>
              <a:t>Heilbronn Phantom (</a:t>
            </a:r>
            <a:r>
              <a:rPr lang="de-DE" dirty="0" err="1"/>
              <a:t>UwP</a:t>
            </a:r>
            <a:r>
              <a:rPr lang="de-DE" dirty="0"/>
              <a:t>)</a:t>
            </a:r>
          </a:p>
          <a:p>
            <a:endParaRPr lang="en-US" dirty="0"/>
          </a:p>
        </p:txBody>
      </p:sp>
      <p:pic>
        <p:nvPicPr>
          <p:cNvPr id="2056" name="Picture 8" descr="https://upload.wikimedia.org/wikipedia/commons/8/85/DNA-evidence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6264" y="3573017"/>
            <a:ext cx="3978188" cy="2652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feld 3"/>
          <p:cNvSpPr txBox="1"/>
          <p:nvPr/>
        </p:nvSpPr>
        <p:spPr>
          <a:xfrm>
            <a:off x="7687632" y="6425686"/>
            <a:ext cx="2980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Img</a:t>
            </a:r>
            <a:r>
              <a:rPr lang="de-DE" dirty="0"/>
              <a:t>: CC </a:t>
            </a:r>
            <a:r>
              <a:rPr lang="de-DE" dirty="0" err="1"/>
              <a:t>by</a:t>
            </a:r>
            <a:r>
              <a:rPr lang="de-DE" dirty="0"/>
              <a:t> SA 4.0 </a:t>
            </a:r>
            <a:r>
              <a:rPr lang="de-DE" dirty="0" err="1"/>
              <a:t>Daekow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55051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" dirty="0"/>
              <a:t>Who am I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@_</a:t>
            </a:r>
            <a:r>
              <a:rPr lang="en-US" dirty="0" err="1"/>
              <a:t>adora_belle</a:t>
            </a:r>
            <a:r>
              <a:rPr lang="en-US" dirty="0"/>
              <a:t>_</a:t>
            </a:r>
            <a:endParaRPr lang="en-US" dirty="0"/>
          </a:p>
          <a:p>
            <a:r>
              <a:rPr lang="en-US" dirty="0"/>
              <a:t>Biologist by training, Cancer Research</a:t>
            </a:r>
          </a:p>
          <a:p>
            <a:r>
              <a:rPr lang="en-US" dirty="0"/>
              <a:t>Science Blogger: </a:t>
            </a:r>
            <a:r>
              <a:rPr lang="en-US" dirty="0" err="1">
                <a:solidFill>
                  <a:srgbClr val="002060"/>
                </a:solidFill>
              </a:rPr>
              <a:t>scilogs.spektrum</a:t>
            </a:r>
            <a:r>
              <a:rPr lang="en-US" dirty="0">
                <a:solidFill>
                  <a:srgbClr val="002060"/>
                </a:solidFill>
              </a:rPr>
              <a:t>/</a:t>
            </a:r>
            <a:r>
              <a:rPr lang="en-US" dirty="0" err="1">
                <a:solidFill>
                  <a:srgbClr val="002060"/>
                </a:solidFill>
              </a:rPr>
              <a:t>lifescience</a:t>
            </a:r>
            <a:endParaRPr lang="en-US" dirty="0">
              <a:solidFill>
                <a:srgbClr val="002060"/>
              </a:solidFill>
            </a:endParaRPr>
          </a:p>
          <a:p>
            <a:r>
              <a:rPr lang="en-US" dirty="0"/>
              <a:t>Podcast: </a:t>
            </a:r>
            <a:r>
              <a:rPr lang="en-US" dirty="0">
                <a:solidFill>
                  <a:srgbClr val="002060"/>
                </a:solidFill>
              </a:rPr>
              <a:t>zellmedien.de</a:t>
            </a:r>
          </a:p>
          <a:p>
            <a:r>
              <a:rPr lang="en-US" dirty="0"/>
              <a:t>Science Talks and Slams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2" descr="C:\Users\Anna\Pictures\Adora Belle\girlswithtoys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094" b="12284"/>
          <a:stretch/>
        </p:blipFill>
        <p:spPr bwMode="auto">
          <a:xfrm>
            <a:off x="7968208" y="2420888"/>
            <a:ext cx="3262096" cy="3855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55449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(</a:t>
            </a:r>
            <a:r>
              <a:rPr lang="de-DE" dirty="0" err="1"/>
              <a:t>Genetic</a:t>
            </a:r>
            <a:r>
              <a:rPr lang="de-DE" dirty="0"/>
              <a:t>) Data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new</a:t>
            </a:r>
            <a:r>
              <a:rPr lang="de-DE" dirty="0"/>
              <a:t> </a:t>
            </a:r>
            <a:r>
              <a:rPr lang="de-DE" dirty="0" err="1"/>
              <a:t>oil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23andme </a:t>
            </a:r>
            <a:r>
              <a:rPr lang="de-DE" dirty="0" err="1"/>
              <a:t>has</a:t>
            </a:r>
            <a:r>
              <a:rPr lang="de-DE" dirty="0"/>
              <a:t> </a:t>
            </a:r>
            <a:r>
              <a:rPr lang="de-DE" dirty="0" err="1"/>
              <a:t>reportedly</a:t>
            </a:r>
            <a:r>
              <a:rPr lang="de-DE" dirty="0"/>
              <a:t> </a:t>
            </a:r>
            <a:r>
              <a:rPr lang="de-DE" dirty="0" err="1"/>
              <a:t>sold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genetic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private </a:t>
            </a:r>
            <a:r>
              <a:rPr lang="de-DE" dirty="0" err="1"/>
              <a:t>companies</a:t>
            </a:r>
            <a:endParaRPr lang="de-DE" dirty="0"/>
          </a:p>
          <a:p>
            <a:pPr lvl="1"/>
            <a:r>
              <a:rPr lang="de-DE" dirty="0" err="1"/>
              <a:t>They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1.2 </a:t>
            </a:r>
            <a:r>
              <a:rPr lang="de-DE" dirty="0" err="1"/>
              <a:t>million</a:t>
            </a:r>
            <a:r>
              <a:rPr lang="de-DE" dirty="0"/>
              <a:t> </a:t>
            </a:r>
            <a:r>
              <a:rPr lang="de-DE" dirty="0" err="1"/>
              <a:t>genetic</a:t>
            </a:r>
            <a:r>
              <a:rPr lang="de-DE" dirty="0"/>
              <a:t> </a:t>
            </a:r>
            <a:r>
              <a:rPr lang="de-DE" dirty="0" err="1"/>
              <a:t>profiles</a:t>
            </a:r>
            <a:r>
              <a:rPr lang="de-DE" dirty="0"/>
              <a:t> </a:t>
            </a:r>
            <a:r>
              <a:rPr lang="de-DE" dirty="0" err="1"/>
              <a:t>stored</a:t>
            </a:r>
            <a:r>
              <a:rPr lang="de-DE" dirty="0"/>
              <a:t> (2016)</a:t>
            </a:r>
          </a:p>
          <a:p>
            <a:pPr lvl="1"/>
            <a:r>
              <a:rPr lang="de-DE" dirty="0"/>
              <a:t>More </a:t>
            </a:r>
            <a:r>
              <a:rPr lang="de-DE" dirty="0" err="1"/>
              <a:t>deals</a:t>
            </a:r>
            <a:r>
              <a:rPr lang="de-DE" dirty="0"/>
              <a:t> </a:t>
            </a:r>
            <a:r>
              <a:rPr lang="de-DE" dirty="0" err="1"/>
              <a:t>planned</a:t>
            </a:r>
            <a:endParaRPr lang="de-DE" dirty="0"/>
          </a:p>
          <a:p>
            <a:r>
              <a:rPr lang="de-DE" dirty="0"/>
              <a:t>Anne </a:t>
            </a:r>
            <a:r>
              <a:rPr lang="de-DE" dirty="0" err="1"/>
              <a:t>Wojcicki</a:t>
            </a:r>
            <a:r>
              <a:rPr lang="de-DE" dirty="0"/>
              <a:t>: „</a:t>
            </a:r>
            <a:r>
              <a:rPr lang="en-US" dirty="0"/>
              <a:t>I want the world's [health care] data accessible.”</a:t>
            </a:r>
          </a:p>
          <a:p>
            <a:endParaRPr lang="en-US" dirty="0"/>
          </a:p>
          <a:p>
            <a:endParaRPr lang="de-DE" dirty="0"/>
          </a:p>
          <a:p>
            <a:r>
              <a:rPr lang="de-DE" dirty="0" err="1"/>
              <a:t>About</a:t>
            </a:r>
            <a:r>
              <a:rPr lang="de-DE" dirty="0"/>
              <a:t> 80%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customers</a:t>
            </a:r>
            <a:r>
              <a:rPr lang="de-DE" dirty="0"/>
              <a:t> </a:t>
            </a:r>
            <a:r>
              <a:rPr lang="de-DE" dirty="0" err="1"/>
              <a:t>sign</a:t>
            </a:r>
            <a:r>
              <a:rPr lang="de-DE" dirty="0"/>
              <a:t> </a:t>
            </a:r>
            <a:r>
              <a:rPr lang="de-DE" dirty="0" err="1"/>
              <a:t>consent</a:t>
            </a:r>
            <a:r>
              <a:rPr lang="de-DE" dirty="0"/>
              <a:t> form</a:t>
            </a:r>
          </a:p>
          <a:p>
            <a:r>
              <a:rPr lang="de-DE" dirty="0"/>
              <a:t>Do </a:t>
            </a:r>
            <a:r>
              <a:rPr lang="de-DE" dirty="0" err="1"/>
              <a:t>they</a:t>
            </a:r>
            <a:r>
              <a:rPr lang="de-DE" dirty="0"/>
              <a:t> </a:t>
            </a:r>
            <a:r>
              <a:rPr lang="de-DE" dirty="0" err="1"/>
              <a:t>know</a:t>
            </a:r>
            <a:r>
              <a:rPr lang="de-DE" dirty="0"/>
              <a:t> </a:t>
            </a: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they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getting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?</a:t>
            </a:r>
          </a:p>
          <a:p>
            <a:pPr mar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50056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Genetic</a:t>
            </a:r>
            <a:r>
              <a:rPr lang="de-DE" dirty="0"/>
              <a:t> </a:t>
            </a:r>
            <a:r>
              <a:rPr lang="de-DE" dirty="0" err="1"/>
              <a:t>Sequencing</a:t>
            </a:r>
            <a:r>
              <a:rPr lang="de-DE" dirty="0"/>
              <a:t> </a:t>
            </a:r>
            <a:r>
              <a:rPr lang="de-DE" dirty="0" err="1"/>
              <a:t>privacy</a:t>
            </a:r>
            <a:endParaRPr lang="en-US" dirty="0"/>
          </a:p>
        </p:txBody>
      </p:sp>
      <p:sp>
        <p:nvSpPr>
          <p:cNvPr id="5" name="Textplatzhalt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636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" dirty="0"/>
              <a:t>Is a Genome interesting?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Since you send your DNA-probe in by mail, there is no way to know if it is your own DNA</a:t>
            </a:r>
          </a:p>
          <a:p>
            <a:endParaRPr lang="de-DE" dirty="0"/>
          </a:p>
          <a:p>
            <a:r>
              <a:rPr lang="de-DE" dirty="0"/>
              <a:t>Who </a:t>
            </a:r>
            <a:r>
              <a:rPr lang="de-DE" dirty="0" err="1"/>
              <a:t>would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interested</a:t>
            </a:r>
            <a:r>
              <a:rPr lang="de-DE" dirty="0"/>
              <a:t> in </a:t>
            </a:r>
            <a:r>
              <a:rPr lang="de-DE" dirty="0" err="1"/>
              <a:t>your</a:t>
            </a:r>
            <a:r>
              <a:rPr lang="de-DE" dirty="0"/>
              <a:t> genes?</a:t>
            </a:r>
            <a:endParaRPr lang="en-US" dirty="0"/>
          </a:p>
          <a:p>
            <a:endParaRPr lang="en-US" dirty="0"/>
          </a:p>
          <a:p>
            <a:r>
              <a:rPr lang="en-US" dirty="0"/>
              <a:t>Prospective partners</a:t>
            </a:r>
          </a:p>
          <a:p>
            <a:r>
              <a:rPr lang="de-DE" dirty="0"/>
              <a:t>Family </a:t>
            </a:r>
            <a:r>
              <a:rPr lang="de-DE" dirty="0" err="1"/>
              <a:t>members</a:t>
            </a:r>
            <a:r>
              <a:rPr lang="de-DE" dirty="0"/>
              <a:t> (</a:t>
            </a:r>
            <a:r>
              <a:rPr lang="de-DE" dirty="0" err="1"/>
              <a:t>fidelity</a:t>
            </a:r>
            <a:r>
              <a:rPr lang="de-DE" dirty="0"/>
              <a:t>, </a:t>
            </a:r>
            <a:r>
              <a:rPr lang="de-DE" dirty="0" err="1"/>
              <a:t>paternity</a:t>
            </a:r>
            <a:r>
              <a:rPr lang="de-DE" dirty="0"/>
              <a:t>, </a:t>
            </a:r>
            <a:r>
              <a:rPr lang="de-DE" dirty="0" err="1"/>
              <a:t>adoption</a:t>
            </a:r>
            <a:r>
              <a:rPr lang="de-DE" dirty="0"/>
              <a:t>)</a:t>
            </a:r>
            <a:endParaRPr lang="en-US" dirty="0"/>
          </a:p>
          <a:p>
            <a:r>
              <a:rPr lang="en-US" dirty="0"/>
              <a:t>Insurance companies</a:t>
            </a:r>
          </a:p>
          <a:p>
            <a:r>
              <a:rPr lang="de-DE" dirty="0" err="1"/>
              <a:t>Employers</a:t>
            </a:r>
            <a:endParaRPr lang="en-US" dirty="0"/>
          </a:p>
          <a:p>
            <a:r>
              <a:rPr lang="en-US" dirty="0"/>
              <a:t>Prospective parents (pre-implantation diagnostics)</a:t>
            </a:r>
          </a:p>
          <a:p>
            <a:r>
              <a:rPr lang="en-US" dirty="0"/>
              <a:t>Who knows…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4175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The Price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Genetic</a:t>
            </a:r>
            <a:r>
              <a:rPr lang="de-DE" dirty="0"/>
              <a:t> Test </a:t>
            </a:r>
            <a:r>
              <a:rPr lang="de-DE" dirty="0" err="1"/>
              <a:t>from</a:t>
            </a:r>
            <a:r>
              <a:rPr lang="de-DE" dirty="0"/>
              <a:t> 23andme: 199 US$</a:t>
            </a:r>
          </a:p>
          <a:p>
            <a:endParaRPr lang="de-DE" dirty="0"/>
          </a:p>
          <a:p>
            <a:r>
              <a:rPr lang="de-DE" dirty="0"/>
              <a:t>Price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Whole</a:t>
            </a:r>
            <a:r>
              <a:rPr lang="de-DE" dirty="0"/>
              <a:t> </a:t>
            </a:r>
            <a:r>
              <a:rPr lang="de-DE" dirty="0" err="1"/>
              <a:t>Genomes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now</a:t>
            </a:r>
            <a:r>
              <a:rPr lang="de-DE" dirty="0"/>
              <a:t> </a:t>
            </a:r>
            <a:r>
              <a:rPr lang="de-DE" dirty="0" err="1"/>
              <a:t>below</a:t>
            </a:r>
            <a:r>
              <a:rPr lang="de-DE" dirty="0"/>
              <a:t> 1000 US$</a:t>
            </a:r>
          </a:p>
          <a:p>
            <a:pPr lvl="1"/>
            <a:r>
              <a:rPr lang="de-DE" dirty="0"/>
              <a:t>The </a:t>
            </a:r>
            <a:r>
              <a:rPr lang="de-DE" dirty="0" err="1"/>
              <a:t>price</a:t>
            </a:r>
            <a:r>
              <a:rPr lang="de-DE" dirty="0"/>
              <a:t> will </a:t>
            </a:r>
            <a:r>
              <a:rPr lang="de-DE" dirty="0" err="1"/>
              <a:t>decrease</a:t>
            </a:r>
            <a:r>
              <a:rPr lang="de-DE" dirty="0"/>
              <a:t> </a:t>
            </a:r>
            <a:r>
              <a:rPr lang="de-DE" dirty="0" err="1"/>
              <a:t>further</a:t>
            </a:r>
            <a:endParaRPr lang="de-DE" dirty="0"/>
          </a:p>
          <a:p>
            <a:pPr lvl="1"/>
            <a:endParaRPr lang="de-DE" dirty="0"/>
          </a:p>
        </p:txBody>
      </p:sp>
      <p:pic>
        <p:nvPicPr>
          <p:cNvPr id="6146" name="Picture 2" descr="http://vignette2.wikia.nocookie.net/steven-universe/images/3/3f/Shut-up-and-take-my-money.jpg/revision/latest?cb=2015092618270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9776" y="3939768"/>
            <a:ext cx="3682752" cy="2086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ttp://i.imgur.com/fbiga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7726" y="3769452"/>
            <a:ext cx="3591868" cy="2692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3252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7528" y="3587034"/>
            <a:ext cx="7101322" cy="236224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" dirty="0"/>
              <a:t>Example One: who’s your daddy?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23andme connected a man to his biological father via his biological cousin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0" y="3147275"/>
            <a:ext cx="9144000" cy="563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7464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7464" y="2080748"/>
            <a:ext cx="6420905" cy="2263484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Example</a:t>
            </a:r>
            <a:r>
              <a:rPr lang="de-DE" dirty="0"/>
              <a:t> </a:t>
            </a:r>
            <a:r>
              <a:rPr lang="de-DE" dirty="0" err="1"/>
              <a:t>Two</a:t>
            </a:r>
            <a:r>
              <a:rPr lang="de-DE" dirty="0"/>
              <a:t>: Faith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1479" y="4331656"/>
            <a:ext cx="6084168" cy="147360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51904" y="2300133"/>
            <a:ext cx="7875269" cy="2785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643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" dirty="0"/>
              <a:t>Example Three: Kuwait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Plans Genetic Testing at the border</a:t>
            </a:r>
          </a:p>
          <a:p>
            <a:r>
              <a:rPr lang="en-US" dirty="0"/>
              <a:t>Claim: Anti-Terrorism</a:t>
            </a:r>
          </a:p>
          <a:p>
            <a:r>
              <a:rPr lang="en-US" dirty="0"/>
              <a:t>Could be due to: Keep out non-Kuwaitis</a:t>
            </a:r>
          </a:p>
          <a:p>
            <a:r>
              <a:rPr lang="en-US" dirty="0"/>
              <a:t>	</a:t>
            </a:r>
            <a:r>
              <a:rPr lang="en-US" dirty="0" err="1"/>
              <a:t>Beduins</a:t>
            </a:r>
            <a:endParaRPr lang="en-US" dirty="0"/>
          </a:p>
          <a:p>
            <a:r>
              <a:rPr lang="en-US" dirty="0"/>
              <a:t>	Genetic Testing of (Non)-Family members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3"/>
          <a:srcRect b="61893"/>
          <a:stretch/>
        </p:blipFill>
        <p:spPr>
          <a:xfrm>
            <a:off x="1631505" y="4365104"/>
            <a:ext cx="9435329" cy="1296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238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" dirty="0"/>
              <a:t>Getting your Whole Genome Sequenced</a:t>
            </a:r>
            <a:endParaRPr lang="en-US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3"/>
          <a:srcRect l="1337"/>
          <a:stretch/>
        </p:blipFill>
        <p:spPr>
          <a:xfrm>
            <a:off x="2351585" y="1360773"/>
            <a:ext cx="7221784" cy="4802525"/>
          </a:xfrm>
          <a:prstGeom prst="rect">
            <a:avLst/>
          </a:prstGeom>
        </p:spPr>
      </p:pic>
      <p:sp>
        <p:nvSpPr>
          <p:cNvPr id="5" name="Rechteck 4"/>
          <p:cNvSpPr/>
          <p:nvPr/>
        </p:nvSpPr>
        <p:spPr>
          <a:xfrm>
            <a:off x="1506632" y="6455277"/>
            <a:ext cx="2221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http://blog.mlin.net</a:t>
            </a:r>
          </a:p>
        </p:txBody>
      </p:sp>
      <p:sp>
        <p:nvSpPr>
          <p:cNvPr id="6" name="Rechteck 5"/>
          <p:cNvSpPr/>
          <p:nvPr/>
        </p:nvSpPr>
        <p:spPr>
          <a:xfrm>
            <a:off x="2351584" y="5229200"/>
            <a:ext cx="7776864" cy="79208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1584" y="5788527"/>
            <a:ext cx="7610475" cy="66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239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" dirty="0"/>
              <a:t>Genetic Data CAN be useful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...but it can be heavily misused!</a:t>
            </a:r>
          </a:p>
          <a:p>
            <a:endParaRPr lang="en-US" dirty="0"/>
          </a:p>
          <a:p>
            <a:r>
              <a:rPr lang="en-US" dirty="0"/>
              <a:t>But they do have relevance in research</a:t>
            </a:r>
          </a:p>
          <a:p>
            <a:pPr lvl="1"/>
            <a:r>
              <a:rPr lang="en-US" dirty="0"/>
              <a:t>There is a large amount of genomes stored for research purposes at many institutes</a:t>
            </a:r>
          </a:p>
          <a:p>
            <a:pPr lvl="1"/>
            <a:endParaRPr lang="en-US" dirty="0"/>
          </a:p>
          <a:p>
            <a:r>
              <a:rPr lang="en-US" dirty="0">
                <a:solidFill>
                  <a:srgbClr val="222222"/>
                </a:solidFill>
                <a:latin typeface="MillerText"/>
              </a:rPr>
              <a:t>David Goldstein, Institute for genome medicine at Columbia University:</a:t>
            </a:r>
          </a:p>
          <a:p>
            <a:pPr lvl="1"/>
            <a:r>
              <a:rPr lang="en-US" b="1" dirty="0">
                <a:solidFill>
                  <a:srgbClr val="222222"/>
                </a:solidFill>
                <a:latin typeface="MillerText"/>
              </a:rPr>
              <a:t>Irreversible drive toward obtaining more and more complete genetic information</a:t>
            </a:r>
          </a:p>
          <a:p>
            <a:pPr lvl="1"/>
            <a:r>
              <a:rPr lang="en-US" dirty="0">
                <a:solidFill>
                  <a:srgbClr val="222222"/>
                </a:solidFill>
                <a:latin typeface="MillerText"/>
              </a:rPr>
              <a:t>“</a:t>
            </a:r>
            <a:r>
              <a:rPr lang="en-US" b="1" dirty="0">
                <a:solidFill>
                  <a:srgbClr val="222222"/>
                </a:solidFill>
                <a:latin typeface="MillerText"/>
              </a:rPr>
              <a:t>We are all going to be sequenced; the question is just who does it and what is done with it. The challenge will be to do good things with the data</a:t>
            </a:r>
            <a:r>
              <a:rPr lang="en-US" dirty="0">
                <a:solidFill>
                  <a:srgbClr val="222222"/>
                </a:solidFill>
                <a:latin typeface="MillerText"/>
              </a:rPr>
              <a:t>.”</a:t>
            </a:r>
          </a:p>
          <a:p>
            <a:endParaRPr lang="en-US" dirty="0"/>
          </a:p>
          <a:p>
            <a:pPr marL="274320" lvl="1" indent="0">
              <a:buNone/>
            </a:pPr>
            <a:endParaRPr lang="en-US" dirty="0"/>
          </a:p>
          <a:p>
            <a:endParaRPr lang="de-DE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922935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Sharing </a:t>
            </a:r>
            <a:r>
              <a:rPr lang="de-DE" dirty="0" err="1"/>
              <a:t>data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Genomes</a:t>
            </a:r>
            <a:r>
              <a:rPr lang="de-DE" dirty="0"/>
              <a:t> </a:t>
            </a:r>
            <a:r>
              <a:rPr lang="de-DE" dirty="0" err="1"/>
              <a:t>need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compared</a:t>
            </a:r>
            <a:endParaRPr lang="de-DE" dirty="0"/>
          </a:p>
          <a:p>
            <a:endParaRPr lang="de-DE" dirty="0"/>
          </a:p>
          <a:p>
            <a:r>
              <a:rPr lang="de-DE" dirty="0"/>
              <a:t>Data Size </a:t>
            </a:r>
            <a:r>
              <a:rPr lang="de-DE" dirty="0" err="1"/>
              <a:t>is</a:t>
            </a:r>
            <a:r>
              <a:rPr lang="de-DE" dirty="0"/>
              <a:t> a Problem:</a:t>
            </a:r>
          </a:p>
          <a:p>
            <a:pPr lvl="1"/>
            <a:r>
              <a:rPr lang="de-DE" dirty="0" err="1"/>
              <a:t>Genomes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up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200GB large</a:t>
            </a:r>
          </a:p>
          <a:p>
            <a:pPr lvl="2"/>
            <a:r>
              <a:rPr lang="de-DE" dirty="0" err="1"/>
              <a:t>Depends</a:t>
            </a:r>
            <a:r>
              <a:rPr lang="de-DE" dirty="0"/>
              <a:t> on </a:t>
            </a:r>
            <a:r>
              <a:rPr lang="de-DE" dirty="0" err="1"/>
              <a:t>coverage</a:t>
            </a:r>
            <a:r>
              <a:rPr lang="de-DE" dirty="0"/>
              <a:t> (i.e.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quality</a:t>
            </a:r>
            <a:r>
              <a:rPr lang="de-DE" dirty="0"/>
              <a:t>)</a:t>
            </a:r>
          </a:p>
          <a:p>
            <a:pPr lvl="1"/>
            <a:r>
              <a:rPr lang="de-DE" dirty="0"/>
              <a:t>The 1000 </a:t>
            </a:r>
            <a:r>
              <a:rPr lang="de-DE" dirty="0" err="1"/>
              <a:t>Genomes</a:t>
            </a:r>
            <a:r>
              <a:rPr lang="de-DE" dirty="0"/>
              <a:t> Project</a:t>
            </a:r>
          </a:p>
          <a:p>
            <a:pPr lvl="2"/>
            <a:r>
              <a:rPr lang="de-DE" dirty="0"/>
              <a:t>200TB in AWS </a:t>
            </a:r>
            <a:r>
              <a:rPr lang="de-DE" dirty="0" err="1"/>
              <a:t>cloud</a:t>
            </a:r>
            <a:endParaRPr lang="de-DE" dirty="0"/>
          </a:p>
          <a:p>
            <a:pPr lvl="1"/>
            <a:r>
              <a:rPr lang="de-DE" dirty="0"/>
              <a:t>Google </a:t>
            </a:r>
            <a:r>
              <a:rPr lang="de-DE" dirty="0" err="1"/>
              <a:t>Genomics</a:t>
            </a:r>
            <a:endParaRPr lang="de-DE" dirty="0"/>
          </a:p>
          <a:p>
            <a:pPr lvl="1"/>
            <a:endParaRPr lang="de-DE" dirty="0"/>
          </a:p>
          <a:p>
            <a:r>
              <a:rPr lang="de-DE" dirty="0"/>
              <a:t>Big Data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Genomes</a:t>
            </a:r>
            <a:endParaRPr lang="de-DE" dirty="0"/>
          </a:p>
          <a:p>
            <a:pPr lvl="1"/>
            <a:r>
              <a:rPr lang="de-DE" dirty="0"/>
              <a:t>A </a:t>
            </a:r>
            <a:r>
              <a:rPr lang="de-DE" dirty="0" err="1"/>
              <a:t>lot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private </a:t>
            </a:r>
            <a:r>
              <a:rPr lang="de-DE" dirty="0" err="1"/>
              <a:t>companies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interested</a:t>
            </a:r>
            <a:r>
              <a:rPr lang="de-DE" dirty="0"/>
              <a:t> in </a:t>
            </a:r>
            <a:r>
              <a:rPr lang="de-DE" dirty="0" err="1"/>
              <a:t>genomes</a:t>
            </a:r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2104" y="908720"/>
            <a:ext cx="3294112" cy="3294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5884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" dirty="0"/>
              <a:t>How did I get here</a:t>
            </a:r>
            <a:endParaRPr lang="en-US" dirty="0"/>
          </a:p>
        </p:txBody>
      </p:sp>
      <p:pic>
        <p:nvPicPr>
          <p:cNvPr id="4" name="Picture 2" descr="http://www.taz.de/picture/395023/624/Wolfi.jp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5680" y="1772816"/>
            <a:ext cx="5705856" cy="2852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feld 2"/>
          <p:cNvSpPr txBox="1"/>
          <p:nvPr/>
        </p:nvSpPr>
        <p:spPr>
          <a:xfrm>
            <a:off x="9336360" y="6506507"/>
            <a:ext cx="1373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Img</a:t>
            </a:r>
            <a:r>
              <a:rPr lang="de-DE" dirty="0"/>
              <a:t>: Taz.de</a:t>
            </a:r>
          </a:p>
        </p:txBody>
      </p:sp>
    </p:spTree>
    <p:extLst>
      <p:ext uri="{BB962C8B-B14F-4D97-AF65-F5344CB8AC3E}">
        <p14:creationId xmlns:p14="http://schemas.microsoft.com/office/powerpoint/2010/main" val="285651622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worth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?</a:t>
            </a:r>
            <a:endParaRPr lang="en-US" dirty="0"/>
          </a:p>
        </p:txBody>
      </p:sp>
      <p:sp>
        <p:nvSpPr>
          <p:cNvPr id="5" name="Textplatzhalt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53804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" dirty="0"/>
              <a:t>Genome Research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Genetic tests make sense </a:t>
            </a:r>
          </a:p>
          <a:p>
            <a:pPr lvl="1"/>
            <a:r>
              <a:rPr lang="en-US" dirty="0"/>
              <a:t>For research purposes</a:t>
            </a:r>
          </a:p>
          <a:p>
            <a:pPr lvl="1"/>
            <a:r>
              <a:rPr lang="en-US" dirty="0"/>
              <a:t>To adjust treatment of diseases (e.g. cancer, autoimmune)</a:t>
            </a:r>
          </a:p>
          <a:p>
            <a:pPr lvl="2"/>
            <a:r>
              <a:rPr lang="en-US" dirty="0"/>
              <a:t>Works to a point</a:t>
            </a:r>
          </a:p>
          <a:p>
            <a:pPr lvl="1"/>
            <a:r>
              <a:rPr lang="en-US" dirty="0"/>
              <a:t>Forensics (but in which limits)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Genetic tests are not necessary</a:t>
            </a:r>
          </a:p>
          <a:p>
            <a:r>
              <a:rPr lang="en-US" dirty="0"/>
              <a:t>Does your ancestry really matter so much?</a:t>
            </a:r>
          </a:p>
          <a:p>
            <a:r>
              <a:rPr lang="en-US" dirty="0"/>
              <a:t>It’s not just YOUR information</a:t>
            </a:r>
          </a:p>
          <a:p>
            <a:r>
              <a:rPr lang="en-US" dirty="0"/>
              <a:t>Do you really want to know what the test tells you?</a:t>
            </a:r>
          </a:p>
          <a:p>
            <a:r>
              <a:rPr lang="en-US" dirty="0"/>
              <a:t>You cannot change your DNA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5999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That‘s</a:t>
            </a:r>
            <a:r>
              <a:rPr lang="de-DE" dirty="0"/>
              <a:t> all </a:t>
            </a:r>
            <a:r>
              <a:rPr lang="de-DE" dirty="0" err="1"/>
              <a:t>folks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3074" name="Picture 2" descr="https://c1.staticflickr.com/3/2005/2132556273_d4fb6e98f9_z.jpg?zz=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0063" y="1638982"/>
            <a:ext cx="3571875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feld 3"/>
          <p:cNvSpPr txBox="1"/>
          <p:nvPr/>
        </p:nvSpPr>
        <p:spPr>
          <a:xfrm>
            <a:off x="7248128" y="6537280"/>
            <a:ext cx="3082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©Thierry Ehrmann on </a:t>
            </a:r>
            <a:r>
              <a:rPr lang="de-DE" dirty="0" err="1"/>
              <a:t>flickr</a:t>
            </a:r>
            <a:r>
              <a:rPr lang="de-DE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167867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098" name="Picture 2" descr="F:\Fotos\2007-2008 Schottland Fotos\20080214 Crime Scene\CIMG0826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9137" y="620688"/>
            <a:ext cx="3958115" cy="5937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96006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" dirty="0"/>
              <a:t>Where do we find Genetic Information?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000920" y="1628800"/>
            <a:ext cx="8229600" cy="4876800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Just about anywhere.</a:t>
            </a:r>
          </a:p>
          <a:p>
            <a:pPr lvl="1"/>
            <a:r>
              <a:rPr lang="en-US" dirty="0"/>
              <a:t>Shed skin cells </a:t>
            </a:r>
          </a:p>
          <a:p>
            <a:pPr lvl="1"/>
            <a:r>
              <a:rPr lang="en-US" dirty="0"/>
              <a:t>Saliva</a:t>
            </a:r>
          </a:p>
          <a:p>
            <a:pPr lvl="1"/>
            <a:r>
              <a:rPr lang="en-US" dirty="0"/>
              <a:t>Blood</a:t>
            </a:r>
          </a:p>
          <a:p>
            <a:pPr lvl="1"/>
            <a:r>
              <a:rPr lang="en-US" dirty="0"/>
              <a:t>Hair</a:t>
            </a:r>
          </a:p>
          <a:p>
            <a:pPr lvl="1"/>
            <a:r>
              <a:rPr lang="en-US" dirty="0"/>
              <a:t>Urine</a:t>
            </a:r>
          </a:p>
          <a:p>
            <a:pPr lvl="1"/>
            <a:r>
              <a:rPr lang="en-US" dirty="0"/>
              <a:t>Feces</a:t>
            </a:r>
          </a:p>
          <a:p>
            <a:pPr lvl="1"/>
            <a:r>
              <a:rPr lang="en-US" dirty="0"/>
              <a:t>Sperm</a:t>
            </a:r>
          </a:p>
          <a:p>
            <a:pPr lvl="1"/>
            <a:r>
              <a:rPr lang="en-US" dirty="0"/>
              <a:t>Vaginal fluid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We spread our DNA all the time:</a:t>
            </a:r>
          </a:p>
          <a:p>
            <a:endParaRPr lang="en-US" dirty="0"/>
          </a:p>
          <a:p>
            <a:r>
              <a:rPr lang="en-US" dirty="0"/>
              <a:t>Toothbrush, brush, keyboard, cell phone, used condoms, on other people</a:t>
            </a:r>
          </a:p>
          <a:p>
            <a:r>
              <a:rPr lang="en-US" dirty="0"/>
              <a:t>Glasses we drink from</a:t>
            </a:r>
          </a:p>
          <a:p>
            <a:r>
              <a:rPr lang="en-US" dirty="0"/>
              <a:t>Letters </a:t>
            </a:r>
          </a:p>
          <a:p>
            <a:r>
              <a:rPr lang="en-US" dirty="0"/>
              <a:t>Cigarettes</a:t>
            </a:r>
          </a:p>
          <a:p>
            <a:r>
              <a:rPr lang="en-US" dirty="0"/>
              <a:t>Relatives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4913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/>
        </p:nvGrpSpPr>
        <p:grpSpPr>
          <a:xfrm>
            <a:off x="7735009" y="5274252"/>
            <a:ext cx="2964694" cy="1607006"/>
            <a:chOff x="6211009" y="5274252"/>
            <a:chExt cx="2964694" cy="1607006"/>
          </a:xfrm>
        </p:grpSpPr>
        <p:pic>
          <p:nvPicPr>
            <p:cNvPr id="1028" name="Picture 4" descr="https://upload.wikimedia.org/wikipedia/commons/b/b3/Human_genome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 flipV="1">
              <a:off x="6211009" y="5274252"/>
              <a:ext cx="2964694" cy="14076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feld 2"/>
            <p:cNvSpPr txBox="1"/>
            <p:nvPr/>
          </p:nvSpPr>
          <p:spPr>
            <a:xfrm>
              <a:off x="7048555" y="6511926"/>
              <a:ext cx="20954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CC </a:t>
              </a:r>
              <a:r>
                <a:rPr lang="de-DE" dirty="0" err="1"/>
                <a:t>by</a:t>
              </a:r>
              <a:r>
                <a:rPr lang="de-DE" dirty="0"/>
                <a:t> 2.0 </a:t>
              </a:r>
              <a:r>
                <a:rPr lang="de-DE" dirty="0" err="1"/>
                <a:t>Plociam</a:t>
              </a:r>
              <a:endParaRPr lang="de-DE" dirty="0"/>
            </a:p>
          </p:txBody>
        </p:sp>
      </p:grpSp>
      <p:pic>
        <p:nvPicPr>
          <p:cNvPr id="1026" name="Picture 2" descr="File:Fingerprint (PSF)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GlowDiffused/>
                    </a14:imgEffect>
                    <a14:imgEffect>
                      <a14:saturation sat="3200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456865">
            <a:off x="4072646" y="5179344"/>
            <a:ext cx="1244696" cy="2420690"/>
          </a:xfrm>
          <a:prstGeom prst="rect">
            <a:avLst/>
          </a:prstGeom>
          <a:noFill/>
          <a:effectLst>
            <a:reflection endPos="0" dist="508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err="1"/>
              <a:t>Genetic</a:t>
            </a:r>
            <a:r>
              <a:rPr lang="de-DE" dirty="0"/>
              <a:t> Fingerprints </a:t>
            </a:r>
            <a:r>
              <a:rPr lang="de-DE" dirty="0" err="1"/>
              <a:t>vs</a:t>
            </a:r>
            <a:r>
              <a:rPr lang="de-DE" dirty="0"/>
              <a:t> </a:t>
            </a:r>
            <a:r>
              <a:rPr lang="de-DE" dirty="0" err="1"/>
              <a:t>Whole</a:t>
            </a:r>
            <a:r>
              <a:rPr lang="de-DE" dirty="0"/>
              <a:t> Genome</a:t>
            </a:r>
            <a:endParaRPr lang="en-US" dirty="0"/>
          </a:p>
        </p:txBody>
      </p:sp>
      <p:sp>
        <p:nvSpPr>
          <p:cNvPr id="4" name="Textplatzhalter 3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/>
            <a:r>
              <a:rPr lang="de" dirty="0"/>
              <a:t>Genetic Fingerprinting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de-DE" dirty="0" err="1"/>
              <a:t>No</a:t>
            </a:r>
            <a:r>
              <a:rPr lang="de-DE" dirty="0"/>
              <a:t> personal </a:t>
            </a:r>
            <a:r>
              <a:rPr lang="de-DE" dirty="0" err="1"/>
              <a:t>information</a:t>
            </a:r>
            <a:endParaRPr lang="de-DE" dirty="0"/>
          </a:p>
          <a:p>
            <a:pPr>
              <a:spcBef>
                <a:spcPts val="0"/>
              </a:spcBef>
            </a:pPr>
            <a:endParaRPr lang="de" dirty="0"/>
          </a:p>
          <a:p>
            <a:pPr>
              <a:spcBef>
                <a:spcPts val="0"/>
              </a:spcBef>
            </a:pPr>
            <a:r>
              <a:rPr lang="de" dirty="0"/>
              <a:t>Biological gender </a:t>
            </a:r>
          </a:p>
          <a:p>
            <a:pPr>
              <a:spcBef>
                <a:spcPts val="0"/>
              </a:spcBef>
            </a:pPr>
            <a:endParaRPr lang="de" dirty="0"/>
          </a:p>
          <a:p>
            <a:pPr>
              <a:spcBef>
                <a:spcPts val="0"/>
              </a:spcBef>
            </a:pPr>
            <a:r>
              <a:rPr lang="de" dirty="0"/>
              <a:t>Possibility to find relatives</a:t>
            </a:r>
          </a:p>
          <a:p>
            <a:pPr>
              <a:spcBef>
                <a:spcPts val="0"/>
              </a:spcBef>
            </a:pPr>
            <a:endParaRPr lang="de" dirty="0"/>
          </a:p>
          <a:p>
            <a:pPr marL="0" indent="0">
              <a:spcBef>
                <a:spcPts val="0"/>
              </a:spcBef>
              <a:buNone/>
            </a:pPr>
            <a:endParaRPr lang="de" dirty="0"/>
          </a:p>
          <a:p>
            <a:pPr>
              <a:spcBef>
                <a:spcPts val="0"/>
              </a:spcBef>
            </a:pPr>
            <a:r>
              <a:rPr lang="de" dirty="0"/>
              <a:t>Re-Identification</a:t>
            </a:r>
          </a:p>
          <a:p>
            <a:pPr>
              <a:spcBef>
                <a:spcPts val="0"/>
              </a:spcBef>
            </a:pPr>
            <a:r>
              <a:rPr lang="de" dirty="0"/>
              <a:t>Unique</a:t>
            </a:r>
          </a:p>
          <a:p>
            <a:endParaRPr lang="en-US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pPr lvl="0"/>
            <a:r>
              <a:rPr lang="de" dirty="0"/>
              <a:t>Whole Genome Sequencing</a:t>
            </a:r>
          </a:p>
        </p:txBody>
      </p:sp>
      <p:sp>
        <p:nvSpPr>
          <p:cNvPr id="7" name="Inhaltsplatzhalter 6"/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de" dirty="0"/>
              <a:t>Biological gender, ethnicity, genetic diseases, looks, relatives</a:t>
            </a:r>
          </a:p>
          <a:p>
            <a:pPr marL="0" indent="0">
              <a:spcBef>
                <a:spcPts val="0"/>
              </a:spcBef>
              <a:buNone/>
            </a:pPr>
            <a:endParaRPr lang="de" dirty="0"/>
          </a:p>
          <a:p>
            <a:pPr>
              <a:spcBef>
                <a:spcPts val="0"/>
              </a:spcBef>
            </a:pPr>
            <a:r>
              <a:rPr lang="de-DE" dirty="0"/>
              <a:t>Even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information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come</a:t>
            </a:r>
            <a:endParaRPr lang="de" dirty="0"/>
          </a:p>
          <a:p>
            <a:pPr>
              <a:spcBef>
                <a:spcPts val="0"/>
              </a:spcBef>
            </a:pPr>
            <a:endParaRPr lang="de" dirty="0"/>
          </a:p>
          <a:p>
            <a:pPr>
              <a:spcBef>
                <a:spcPts val="0"/>
              </a:spcBef>
            </a:pPr>
            <a:r>
              <a:rPr lang="de" dirty="0"/>
              <a:t>Re-Identification</a:t>
            </a:r>
          </a:p>
          <a:p>
            <a:pPr>
              <a:spcBef>
                <a:spcPts val="0"/>
              </a:spcBef>
            </a:pPr>
            <a:r>
              <a:rPr lang="de" dirty="0"/>
              <a:t>Unique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5980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7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" dirty="0"/>
              <a:t>The Human Genome as a Final Frontier in Biology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Our DNA is what makes us </a:t>
            </a:r>
            <a:r>
              <a:rPr lang="en-US" dirty="0" err="1"/>
              <a:t>us</a:t>
            </a:r>
            <a:r>
              <a:rPr lang="en-US" dirty="0"/>
              <a:t>.</a:t>
            </a:r>
          </a:p>
          <a:p>
            <a:r>
              <a:rPr lang="en-US" dirty="0"/>
              <a:t>Or is it?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0242" name="Picture 2" descr="Desoxyribonukleinsäure, Dns, Genetik, Symbol, Biologi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4012" y="3885416"/>
            <a:ext cx="4463988" cy="2975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66960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The Human Genome Project</a:t>
            </a:r>
            <a:endParaRPr lang="en-US" dirty="0"/>
          </a:p>
        </p:txBody>
      </p:sp>
      <p:pic>
        <p:nvPicPr>
          <p:cNvPr id="7170" name="Picture 2" descr="X ALL THE THINGS - Sequence all the Genes 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91000" y="2609850"/>
            <a:ext cx="3810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219646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Klarheit">
  <a:themeElements>
    <a:clrScheme name="Benutzerdefiniert 5">
      <a:dk1>
        <a:srgbClr val="292934"/>
      </a:dk1>
      <a:lt1>
        <a:srgbClr val="FFFFFF"/>
      </a:lt1>
      <a:dk2>
        <a:srgbClr val="93A299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larhei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</Template>
  <TotalTime>0</TotalTime>
  <Words>1737</Words>
  <Application>Microsoft Office PowerPoint</Application>
  <PresentationFormat>Breitbild</PresentationFormat>
  <Paragraphs>301</Paragraphs>
  <Slides>42</Slides>
  <Notes>22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42</vt:i4>
      </vt:variant>
    </vt:vector>
  </HeadingPairs>
  <TitlesOfParts>
    <vt:vector size="47" baseType="lpstr">
      <vt:lpstr>Arial</vt:lpstr>
      <vt:lpstr>Calibri</vt:lpstr>
      <vt:lpstr>Georgia</vt:lpstr>
      <vt:lpstr>MillerText</vt:lpstr>
      <vt:lpstr>Klarheit</vt:lpstr>
      <vt:lpstr>Genetic codes and what they tell us </vt:lpstr>
      <vt:lpstr>PowerPoint-Präsentation</vt:lpstr>
      <vt:lpstr>Who am I</vt:lpstr>
      <vt:lpstr>How did I get here</vt:lpstr>
      <vt:lpstr>PowerPoint-Präsentation</vt:lpstr>
      <vt:lpstr>Where do we find Genetic Information?</vt:lpstr>
      <vt:lpstr>Genetic Fingerprints vs Whole Genome</vt:lpstr>
      <vt:lpstr>The Human Genome as a Final Frontier in Biology</vt:lpstr>
      <vt:lpstr>The Human Genome Project</vt:lpstr>
      <vt:lpstr>Genomically, we‘re not that special</vt:lpstr>
      <vt:lpstr>„We don‘t know a shit“ (Craig Venter)</vt:lpstr>
      <vt:lpstr>PowerPoint-Präsentation</vt:lpstr>
      <vt:lpstr>Finding Answers</vt:lpstr>
      <vt:lpstr>Interaction, Regulation and Environment</vt:lpstr>
      <vt:lpstr>Our DNA is a code</vt:lpstr>
      <vt:lpstr>DNA codes for proteins which in turn regulate DNA</vt:lpstr>
      <vt:lpstr>Still, it does have its uses</vt:lpstr>
      <vt:lpstr>Do we need Genome Sequencing</vt:lpstr>
      <vt:lpstr>In the Western world we will probably die from...</vt:lpstr>
      <vt:lpstr>Main Way to not get cancer or CVD is to be boring</vt:lpstr>
      <vt:lpstr>Private Genetic Sequencing</vt:lpstr>
      <vt:lpstr>Private Genetic Sequencing</vt:lpstr>
      <vt:lpstr>PowerPoint-Präsentation</vt:lpstr>
      <vt:lpstr> Kashmir Hill, 2010</vt:lpstr>
      <vt:lpstr>Robert Langreth, 2011</vt:lpstr>
      <vt:lpstr>The usual suspects</vt:lpstr>
      <vt:lpstr>It‘s already happening</vt:lpstr>
      <vt:lpstr>PowerPoint-Präsentation</vt:lpstr>
      <vt:lpstr>„I‘ve got nothing to hide“</vt:lpstr>
      <vt:lpstr>(Genetic) Data is the new oil</vt:lpstr>
      <vt:lpstr>Genetic Sequencing privacy</vt:lpstr>
      <vt:lpstr>Is a Genome interesting?</vt:lpstr>
      <vt:lpstr>The Price</vt:lpstr>
      <vt:lpstr>Example One: who’s your daddy?</vt:lpstr>
      <vt:lpstr>Example Two: Faith</vt:lpstr>
      <vt:lpstr>Example Three: Kuwait</vt:lpstr>
      <vt:lpstr>Getting your Whole Genome Sequenced</vt:lpstr>
      <vt:lpstr>Genetic Data CAN be useful</vt:lpstr>
      <vt:lpstr>Sharing data</vt:lpstr>
      <vt:lpstr>Is it worth it?</vt:lpstr>
      <vt:lpstr>Genome Research</vt:lpstr>
      <vt:lpstr>That‘s all folks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Anna</dc:creator>
  <cp:lastModifiedBy>anna</cp:lastModifiedBy>
  <cp:revision>74</cp:revision>
  <dcterms:created xsi:type="dcterms:W3CDTF">2016-12-21T21:04:06Z</dcterms:created>
  <dcterms:modified xsi:type="dcterms:W3CDTF">2016-12-30T10:21:14Z</dcterms:modified>
</cp:coreProperties>
</file>